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88" autoAdjust="0"/>
  </p:normalViewPr>
  <p:slideViewPr>
    <p:cSldViewPr snapToGrid="0">
      <p:cViewPr varScale="1">
        <p:scale>
          <a:sx n="95" d="100"/>
          <a:sy n="95" d="100"/>
        </p:scale>
        <p:origin x="630" y="66"/>
      </p:cViewPr>
      <p:guideLst/>
    </p:cSldViewPr>
  </p:slideViewPr>
  <p:outlineViewPr>
    <p:cViewPr>
      <p:scale>
        <a:sx n="33" d="100"/>
        <a:sy n="33" d="100"/>
      </p:scale>
      <p:origin x="0" y="-1233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2B5B17-982D-4D29-A42C-0DABA42D8820}" type="datetimeFigureOut">
              <a:rPr lang="en-US" smtClean="0"/>
              <a:t>8/29/2024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E5FAAD-BEF9-4B8C-9023-3B4C74EE138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026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E5FAAD-BEF9-4B8C-9023-3B4C74EE13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54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image" Target="../media/image41.emf"/><Relationship Id="rId7" Type="http://schemas.openxmlformats.org/officeDocument/2006/relationships/image" Target="../media/image45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localhost:5000/update" TargetMode="External"/><Relationship Id="rId5" Type="http://schemas.openxmlformats.org/officeDocument/2006/relationships/hyperlink" Target="http://localhost:5000/add" TargetMode="External"/><Relationship Id="rId4" Type="http://schemas.openxmlformats.org/officeDocument/2006/relationships/hyperlink" Target="http://localhost:5000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14301F-B47F-5569-35AE-E2A1174D5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642641" cy="2387600"/>
          </a:xfrm>
        </p:spPr>
        <p:txBody>
          <a:bodyPr/>
          <a:lstStyle/>
          <a:p>
            <a:pPr algn="r"/>
            <a:r>
              <a:rPr lang="en-US" dirty="0" err="1">
                <a:latin typeface="Arial Rounded MT Bold" panose="020F0704030504030204" pitchFamily="34" charset="0"/>
              </a:rPr>
              <a:t>Curso</a:t>
            </a:r>
            <a:r>
              <a:rPr lang="en-US" dirty="0">
                <a:latin typeface="Arial Rounded MT Bold" panose="020F0704030504030204" pitchFamily="34" charset="0"/>
              </a:rPr>
              <a:t> de python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4EF76A-5E96-CE29-228B-D634F690C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9642641" cy="1655762"/>
          </a:xfrm>
        </p:spPr>
        <p:txBody>
          <a:bodyPr/>
          <a:lstStyle/>
          <a:p>
            <a:pPr algn="r"/>
            <a:r>
              <a:rPr lang="en-US" dirty="0">
                <a:latin typeface="Arial Narrow" panose="020B0606020202030204" pitchFamily="34" charset="0"/>
              </a:rPr>
              <a:t>Ing. Luis Gerardo Jaramillo</a:t>
            </a:r>
          </a:p>
          <a:p>
            <a:pPr algn="r"/>
            <a:r>
              <a:rPr lang="en-US" dirty="0">
                <a:latin typeface="Arial Narrow" panose="020B0606020202030204" pitchFamily="34" charset="0"/>
              </a:rPr>
              <a:t>Agosto-</a:t>
            </a:r>
            <a:r>
              <a:rPr lang="en-US" dirty="0" err="1">
                <a:latin typeface="Arial Narrow" panose="020B0606020202030204" pitchFamily="34" charset="0"/>
              </a:rPr>
              <a:t>septiembre</a:t>
            </a:r>
            <a:r>
              <a:rPr lang="en-US" dirty="0">
                <a:latin typeface="Arial Narrow" panose="020B0606020202030204" pitchFamily="34" charset="0"/>
              </a:rPr>
              <a:t> 2024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F08BD0-D230-25B0-24F7-B46751D2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008" y="1270270"/>
            <a:ext cx="9142857" cy="431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11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9079AE5-BBD4-D70C-173D-61C1F893D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7454" y="2016520"/>
            <a:ext cx="5444801" cy="4841480"/>
          </a:xfrm>
        </p:spPr>
        <p:txBody>
          <a:bodyPr numCol="2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600" dirty="0">
                <a:latin typeface="Aptos Narrow" panose="020B0004020202020204" pitchFamily="34" charset="0"/>
              </a:rPr>
              <a:t>Condicionales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400" dirty="0" err="1">
                <a:latin typeface="Aptos Narrow" panose="020B0004020202020204" pitchFamily="34" charset="0"/>
              </a:rPr>
              <a:t>If</a:t>
            </a:r>
            <a:r>
              <a:rPr lang="es-ES" sz="2400" dirty="0">
                <a:latin typeface="Aptos Narrow" panose="020B0004020202020204" pitchFamily="34" charset="0"/>
              </a:rPr>
              <a:t>, </a:t>
            </a:r>
            <a:r>
              <a:rPr lang="es-ES" sz="2400" dirty="0" err="1">
                <a:latin typeface="Aptos Narrow" panose="020B0004020202020204" pitchFamily="34" charset="0"/>
              </a:rPr>
              <a:t>else</a:t>
            </a:r>
            <a:r>
              <a:rPr lang="es-ES" sz="2400" dirty="0">
                <a:latin typeface="Aptos Narrow" panose="020B0004020202020204" pitchFamily="34" charset="0"/>
              </a:rPr>
              <a:t>, </a:t>
            </a:r>
            <a:r>
              <a:rPr lang="es-ES" sz="2400" dirty="0" err="1">
                <a:latin typeface="Aptos Narrow" panose="020B0004020202020204" pitchFamily="34" charset="0"/>
              </a:rPr>
              <a:t>elif</a:t>
            </a:r>
            <a:endParaRPr lang="es-ES" sz="2400" dirty="0">
              <a:latin typeface="Aptos Narrow" panose="020B00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Match-case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600" dirty="0">
                <a:latin typeface="Aptos Narrow" panose="020B0004020202020204" pitchFamily="34" charset="0"/>
              </a:rPr>
              <a:t>Iteraciones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400" dirty="0" err="1">
                <a:latin typeface="Aptos Narrow" panose="020B0004020202020204" pitchFamily="34" charset="0"/>
              </a:rPr>
              <a:t>While</a:t>
            </a:r>
            <a:endParaRPr lang="es-ES" sz="2400" dirty="0">
              <a:latin typeface="Aptos Narrow" panose="020B00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400" dirty="0" err="1">
                <a:latin typeface="Aptos Narrow" panose="020B0004020202020204" pitchFamily="34" charset="0"/>
              </a:rPr>
              <a:t>For</a:t>
            </a:r>
            <a:endParaRPr lang="es-ES" sz="2400" dirty="0">
              <a:latin typeface="Aptos Narrow" panose="020B00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400" dirty="0" err="1">
                <a:latin typeface="Aptos Narrow" panose="020B0004020202020204" pitchFamily="34" charset="0"/>
              </a:rPr>
              <a:t>Enumerate</a:t>
            </a:r>
            <a:endParaRPr lang="es-ES" sz="2400" dirty="0">
              <a:latin typeface="Aptos Narrow" panose="020B00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600" dirty="0">
                <a:latin typeface="Aptos Narrow" panose="020B0004020202020204" pitchFamily="34" charset="0"/>
              </a:rPr>
              <a:t>Bucles anidados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600" dirty="0">
              <a:latin typeface="Aptos Narrow" panose="020B0004020202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19C34C1-995F-3CD3-F660-C0B173C8D672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1.4 </a:t>
            </a:r>
            <a:r>
              <a:rPr lang="pt-BR" dirty="0" err="1">
                <a:latin typeface="Arial Rounded MT Bold" panose="020F0704030504030204" pitchFamily="34" charset="0"/>
              </a:rPr>
              <a:t>Estructuras</a:t>
            </a:r>
            <a:r>
              <a:rPr lang="pt-BR" dirty="0">
                <a:latin typeface="Arial Rounded MT Bold" panose="020F0704030504030204" pitchFamily="34" charset="0"/>
              </a:rPr>
              <a:t> de </a:t>
            </a:r>
            <a:r>
              <a:rPr lang="pt-BR" dirty="0" err="1">
                <a:latin typeface="Arial Rounded MT Bold" panose="020F0704030504030204" pitchFamily="34" charset="0"/>
              </a:rPr>
              <a:t>control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07DD1E4-832A-A7DA-F86D-E6066BE4D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264" y="1403295"/>
            <a:ext cx="4468657" cy="4564024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870C59C5-57DF-448E-0396-878ECC407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3342" y="1062156"/>
            <a:ext cx="5555549" cy="5652103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FADD499-B49C-8545-DB73-E1C5DB002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5801" y="1258936"/>
            <a:ext cx="6910755" cy="506163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3F2E93E-BCE2-5C34-655D-55FED4DD4B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6272" y="1507646"/>
            <a:ext cx="5840857" cy="435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6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9079AE5-BBD4-D70C-173D-61C1F893D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399" y="986852"/>
            <a:ext cx="3868615" cy="2464070"/>
          </a:xfrm>
        </p:spPr>
        <p:txBody>
          <a:bodyPr numCol="1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Tuplas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Conjuntos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Diccionarios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Pilas y Colas usando listas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19C34C1-995F-3CD3-F660-C0B173C8D672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1.5 Tipos de </a:t>
            </a:r>
            <a:r>
              <a:rPr lang="pt-BR" dirty="0" err="1">
                <a:latin typeface="Arial Rounded MT Bold" panose="020F0704030504030204" pitchFamily="34" charset="0"/>
              </a:rPr>
              <a:t>datos</a:t>
            </a:r>
            <a:r>
              <a:rPr lang="pt-BR" dirty="0">
                <a:latin typeface="Arial Rounded MT Bold" panose="020F0704030504030204" pitchFamily="34" charset="0"/>
              </a:rPr>
              <a:t> </a:t>
            </a:r>
            <a:r>
              <a:rPr lang="pt-BR" dirty="0" err="1">
                <a:latin typeface="Arial Rounded MT Bold" panose="020F0704030504030204" pitchFamily="34" charset="0"/>
              </a:rPr>
              <a:t>adicionales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2AFEBC4-D01D-3CA1-5751-C09862E0A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253" y="3657600"/>
            <a:ext cx="7214394" cy="287974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476BA453-9714-E6A8-6468-6941B85AF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7419" y="736631"/>
            <a:ext cx="6830577" cy="335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3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9079AE5-BBD4-D70C-173D-61C1F893D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400" y="1187531"/>
            <a:ext cx="11277600" cy="5670469"/>
          </a:xfrm>
        </p:spPr>
        <p:txBody>
          <a:bodyPr numCol="2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ptos Narrow" panose="020B0004020202020204" pitchFamily="34" charset="0"/>
              </a:rPr>
              <a:t>Definición de funciones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Parámetros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Ámbito de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Retorno de valores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Parámetros por defecto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Número indeterminado de parámetros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Argumentos de palabra clave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Retorno de varios valores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Argumentos y parámetros.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Argumentos por nombre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Argumentos por valor y por referencia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Funciones recursivas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Funciones de biblioteca ya integradas en Python.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Manejo de errores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Captura de excepciones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Excepciones </a:t>
            </a:r>
            <a:r>
              <a:rPr lang="es-MX" sz="2400" dirty="0">
                <a:latin typeface="Aptos Narrow" panose="020B0004020202020204" pitchFamily="34" charset="0"/>
              </a:rPr>
              <a:t>múltiples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400" dirty="0">
                <a:latin typeface="Aptos Narrow" panose="020B0004020202020204" pitchFamily="34" charset="0"/>
              </a:rPr>
              <a:t>Invocando excepciones</a:t>
            </a:r>
            <a:endParaRPr lang="es-ES" sz="2400" dirty="0">
              <a:latin typeface="Aptos Narrow" panose="020B0004020202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19C34C1-995F-3CD3-F660-C0B173C8D672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1.5 funciones</a:t>
            </a:r>
            <a:endParaRPr lang="en-US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98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9079AE5-BBD4-D70C-173D-61C1F893D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400" y="1187531"/>
            <a:ext cx="11277600" cy="5670469"/>
          </a:xfrm>
        </p:spPr>
        <p:txBody>
          <a:bodyPr numCol="2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ptos Narrow" panose="020B0004020202020204" pitchFamily="34" charset="0"/>
              </a:rPr>
              <a:t>Clases y Objetos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ptos Narrow" panose="020B0004020202020204" pitchFamily="34" charset="0"/>
              </a:rPr>
              <a:t>Herencia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ptos Narrow" panose="020B0004020202020204" pitchFamily="34" charset="0"/>
              </a:rPr>
              <a:t>Encapsulación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Polimorfismo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Métodos especiales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Atributos de clase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Composición de Objetos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Herencia múltiple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Más métodos especiales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Sobrecarga de operadores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Métodos especiales para ordenamiento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400" dirty="0">
              <a:latin typeface="Aptos Narrow" panose="020B0004020202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19C34C1-995F-3CD3-F660-C0B173C8D672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2. </a:t>
            </a:r>
            <a:r>
              <a:rPr lang="pt-BR" dirty="0" err="1">
                <a:latin typeface="Arial Rounded MT Bold" panose="020F0704030504030204" pitchFamily="34" charset="0"/>
              </a:rPr>
              <a:t>Programacion</a:t>
            </a:r>
            <a:r>
              <a:rPr lang="pt-BR" dirty="0">
                <a:latin typeface="Arial Rounded MT Bold" panose="020F0704030504030204" pitchFamily="34" charset="0"/>
              </a:rPr>
              <a:t> orientada a objetos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1609DA5-E10B-24FF-3E81-E252CEDB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014" y="2448809"/>
            <a:ext cx="4924563" cy="399721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08D2F81-496D-4B29-E3DA-51695A73F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877" y="2257139"/>
            <a:ext cx="5396836" cy="438054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A1AA698-0683-8DDC-5F9B-1150A6720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164" y="2146982"/>
            <a:ext cx="5668261" cy="460086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E986F42-CC92-3F17-6CDD-4D4217C9B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6877" y="1421851"/>
            <a:ext cx="7004572" cy="56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7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19C34C1-995F-3CD3-F660-C0B173C8D672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2.1. </a:t>
            </a:r>
            <a:r>
              <a:rPr lang="pt-BR" dirty="0" err="1">
                <a:latin typeface="Arial Rounded MT Bold" panose="020F0704030504030204" pitchFamily="34" charset="0"/>
              </a:rPr>
              <a:t>poo</a:t>
            </a:r>
            <a:r>
              <a:rPr lang="pt-BR" dirty="0">
                <a:latin typeface="Arial Rounded MT Bold" panose="020F0704030504030204" pitchFamily="34" charset="0"/>
              </a:rPr>
              <a:t> - </a:t>
            </a:r>
            <a:r>
              <a:rPr lang="pt-BR" dirty="0" err="1">
                <a:latin typeface="Arial Rounded MT Bold" panose="020F0704030504030204" pitchFamily="34" charset="0"/>
              </a:rPr>
              <a:t>Principios</a:t>
            </a:r>
            <a:r>
              <a:rPr lang="pt-BR" dirty="0">
                <a:latin typeface="Arial Rounded MT Bold" panose="020F0704030504030204" pitchFamily="34" charset="0"/>
              </a:rPr>
              <a:t> </a:t>
            </a:r>
            <a:r>
              <a:rPr lang="pt-BR" dirty="0" err="1">
                <a:latin typeface="Arial Rounded MT Bold" panose="020F0704030504030204" pitchFamily="34" charset="0"/>
              </a:rPr>
              <a:t>solid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4B599C0-04B2-F7FA-E2E8-053BA765AFB6}"/>
              </a:ext>
            </a:extLst>
          </p:cNvPr>
          <p:cNvSpPr txBox="1"/>
          <p:nvPr/>
        </p:nvSpPr>
        <p:spPr>
          <a:xfrm>
            <a:off x="1005444" y="733530"/>
            <a:ext cx="40442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>
                <a:latin typeface="Aptos Narrow" panose="020B0004020202020204" pitchFamily="34" charset="0"/>
              </a:rPr>
              <a:t>Single </a:t>
            </a:r>
            <a:r>
              <a:rPr lang="es-ES" sz="1800" dirty="0" err="1">
                <a:latin typeface="Aptos Narrow" panose="020B0004020202020204" pitchFamily="34" charset="0"/>
              </a:rPr>
              <a:t>Responsibility</a:t>
            </a:r>
            <a:r>
              <a:rPr lang="es-ES" sz="1800" dirty="0">
                <a:latin typeface="Aptos Narrow" panose="020B0004020202020204" pitchFamily="34" charset="0"/>
              </a:rPr>
              <a:t> </a:t>
            </a:r>
            <a:r>
              <a:rPr lang="es-ES" sz="1800" dirty="0" err="1">
                <a:latin typeface="Aptos Narrow" panose="020B0004020202020204" pitchFamily="34" charset="0"/>
              </a:rPr>
              <a:t>Principle</a:t>
            </a:r>
            <a:r>
              <a:rPr lang="es-ES" sz="1800" dirty="0">
                <a:latin typeface="Aptos Narrow" panose="020B0004020202020204" pitchFamily="34" charset="0"/>
              </a:rPr>
              <a:t> (SRP)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>
                <a:latin typeface="Aptos Narrow" panose="020B0004020202020204" pitchFamily="34" charset="0"/>
              </a:rPr>
              <a:t>Open-</a:t>
            </a:r>
            <a:r>
              <a:rPr lang="es-ES" sz="1800" dirty="0" err="1">
                <a:latin typeface="Aptos Narrow" panose="020B0004020202020204" pitchFamily="34" charset="0"/>
              </a:rPr>
              <a:t>Closed</a:t>
            </a:r>
            <a:r>
              <a:rPr lang="es-ES" sz="1800" dirty="0">
                <a:latin typeface="Aptos Narrow" panose="020B0004020202020204" pitchFamily="34" charset="0"/>
              </a:rPr>
              <a:t> </a:t>
            </a:r>
            <a:r>
              <a:rPr lang="es-ES" sz="1800" dirty="0" err="1">
                <a:latin typeface="Aptos Narrow" panose="020B0004020202020204" pitchFamily="34" charset="0"/>
              </a:rPr>
              <a:t>Principle</a:t>
            </a:r>
            <a:r>
              <a:rPr lang="es-ES" sz="1800" dirty="0">
                <a:latin typeface="Aptos Narrow" panose="020B0004020202020204" pitchFamily="34" charset="0"/>
              </a:rPr>
              <a:t> (OCP)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 err="1">
                <a:latin typeface="Aptos Narrow" panose="020B0004020202020204" pitchFamily="34" charset="0"/>
              </a:rPr>
              <a:t>Liskov</a:t>
            </a:r>
            <a:r>
              <a:rPr lang="es-ES" sz="1800" dirty="0">
                <a:latin typeface="Aptos Narrow" panose="020B0004020202020204" pitchFamily="34" charset="0"/>
              </a:rPr>
              <a:t> </a:t>
            </a:r>
            <a:r>
              <a:rPr lang="es-ES" sz="1800" dirty="0" err="1">
                <a:latin typeface="Aptos Narrow" panose="020B0004020202020204" pitchFamily="34" charset="0"/>
              </a:rPr>
              <a:t>Substitution</a:t>
            </a:r>
            <a:r>
              <a:rPr lang="es-ES" sz="1800" dirty="0">
                <a:latin typeface="Aptos Narrow" panose="020B0004020202020204" pitchFamily="34" charset="0"/>
              </a:rPr>
              <a:t> </a:t>
            </a:r>
            <a:r>
              <a:rPr lang="es-ES" sz="1800" dirty="0" err="1">
                <a:latin typeface="Aptos Narrow" panose="020B0004020202020204" pitchFamily="34" charset="0"/>
              </a:rPr>
              <a:t>Principle</a:t>
            </a:r>
            <a:r>
              <a:rPr lang="es-ES" sz="1800" dirty="0">
                <a:latin typeface="Aptos Narrow" panose="020B0004020202020204" pitchFamily="34" charset="0"/>
              </a:rPr>
              <a:t> (LSP)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>
                <a:latin typeface="Aptos Narrow" panose="020B0004020202020204" pitchFamily="34" charset="0"/>
              </a:rPr>
              <a:t>Interface </a:t>
            </a:r>
            <a:r>
              <a:rPr lang="es-ES" sz="1800" dirty="0" err="1">
                <a:latin typeface="Aptos Narrow" panose="020B0004020202020204" pitchFamily="34" charset="0"/>
              </a:rPr>
              <a:t>Segregation</a:t>
            </a:r>
            <a:r>
              <a:rPr lang="es-ES" sz="1800" dirty="0">
                <a:latin typeface="Aptos Narrow" panose="020B0004020202020204" pitchFamily="34" charset="0"/>
              </a:rPr>
              <a:t> </a:t>
            </a:r>
            <a:r>
              <a:rPr lang="es-ES" sz="1800" dirty="0" err="1">
                <a:latin typeface="Aptos Narrow" panose="020B0004020202020204" pitchFamily="34" charset="0"/>
              </a:rPr>
              <a:t>Principle</a:t>
            </a:r>
            <a:r>
              <a:rPr lang="es-ES" sz="1800" dirty="0">
                <a:latin typeface="Aptos Narrow" panose="020B0004020202020204" pitchFamily="34" charset="0"/>
              </a:rPr>
              <a:t> (ISP)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 err="1">
                <a:latin typeface="Aptos Narrow" panose="020B0004020202020204" pitchFamily="34" charset="0"/>
              </a:rPr>
              <a:t>Dependency</a:t>
            </a:r>
            <a:r>
              <a:rPr lang="es-ES" sz="1800" dirty="0">
                <a:latin typeface="Aptos Narrow" panose="020B0004020202020204" pitchFamily="34" charset="0"/>
              </a:rPr>
              <a:t> </a:t>
            </a:r>
            <a:r>
              <a:rPr lang="es-ES" sz="1800" dirty="0" err="1">
                <a:latin typeface="Aptos Narrow" panose="020B0004020202020204" pitchFamily="34" charset="0"/>
              </a:rPr>
              <a:t>Inversion</a:t>
            </a:r>
            <a:r>
              <a:rPr lang="es-ES" sz="1800" dirty="0">
                <a:latin typeface="Aptos Narrow" panose="020B0004020202020204" pitchFamily="34" charset="0"/>
              </a:rPr>
              <a:t> </a:t>
            </a:r>
            <a:r>
              <a:rPr lang="es-ES" sz="1800" dirty="0" err="1">
                <a:latin typeface="Aptos Narrow" panose="020B0004020202020204" pitchFamily="34" charset="0"/>
              </a:rPr>
              <a:t>Principle</a:t>
            </a:r>
            <a:r>
              <a:rPr lang="es-ES" sz="1800" dirty="0">
                <a:latin typeface="Aptos Narrow" panose="020B0004020202020204" pitchFamily="34" charset="0"/>
              </a:rPr>
              <a:t> (DIP)</a:t>
            </a:r>
          </a:p>
          <a:p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F8214B-09D0-2783-9108-EB7095144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74" b="32015"/>
          <a:stretch/>
        </p:blipFill>
        <p:spPr>
          <a:xfrm>
            <a:off x="118556" y="2430078"/>
            <a:ext cx="11954887" cy="342648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9CDFA7F-DD69-AFD9-3646-FE1C5313F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472" y="0"/>
            <a:ext cx="844905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886E1FF-4A82-0149-B7BD-D1D51A3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31" y="733530"/>
            <a:ext cx="7292960" cy="591961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0D801F9-C10C-24F9-655A-69C627E3E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437" y="1356528"/>
            <a:ext cx="7545347" cy="612447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3DF6F8E-0C73-745E-4F7F-109205C03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2223" y="733530"/>
            <a:ext cx="6988267" cy="567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2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9079AE5-BBD4-D70C-173D-61C1F893D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400" y="653143"/>
            <a:ext cx="11277600" cy="5908431"/>
          </a:xfrm>
        </p:spPr>
        <p:txBody>
          <a:bodyPr numCol="2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Estructurales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200" dirty="0" err="1">
                <a:latin typeface="Aptos Narrow" panose="020B0004020202020204" pitchFamily="34" charset="0"/>
              </a:rPr>
              <a:t>Singleton</a:t>
            </a:r>
            <a:endParaRPr lang="es-ES" sz="2200" dirty="0">
              <a:latin typeface="Aptos Narrow" panose="020B00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200" dirty="0">
                <a:latin typeface="Aptos Narrow" panose="020B0004020202020204" pitchFamily="34" charset="0"/>
              </a:rPr>
              <a:t>Factory </a:t>
            </a:r>
            <a:r>
              <a:rPr lang="es-ES" sz="2200" dirty="0" err="1">
                <a:latin typeface="Aptos Narrow" panose="020B0004020202020204" pitchFamily="34" charset="0"/>
              </a:rPr>
              <a:t>Method</a:t>
            </a:r>
            <a:endParaRPr lang="es-ES" sz="2200" dirty="0">
              <a:latin typeface="Aptos Narrow" panose="020B00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200" dirty="0" err="1">
                <a:latin typeface="Aptos Narrow" panose="020B0004020202020204" pitchFamily="34" charset="0"/>
              </a:rPr>
              <a:t>Builder</a:t>
            </a:r>
            <a:endParaRPr lang="es-ES" sz="2200" dirty="0">
              <a:latin typeface="Aptos Narrow" panose="020B00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Estructurales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200" dirty="0" err="1">
                <a:latin typeface="Aptos Narrow" panose="020B0004020202020204" pitchFamily="34" charset="0"/>
              </a:rPr>
              <a:t>Adapter</a:t>
            </a:r>
            <a:endParaRPr lang="es-ES" sz="2200" dirty="0">
              <a:latin typeface="Aptos Narrow" panose="020B00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200" dirty="0" err="1">
                <a:latin typeface="Aptos Narrow" panose="020B0004020202020204" pitchFamily="34" charset="0"/>
              </a:rPr>
              <a:t>Decorator</a:t>
            </a:r>
            <a:endParaRPr lang="es-ES" sz="2200" dirty="0">
              <a:latin typeface="Aptos Narrow" panose="020B00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200" dirty="0">
                <a:latin typeface="Aptos Narrow" panose="020B0004020202020204" pitchFamily="34" charset="0"/>
              </a:rPr>
              <a:t>Composite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Comportamiento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200" dirty="0" err="1">
                <a:latin typeface="Aptos Narrow" panose="020B0004020202020204" pitchFamily="34" charset="0"/>
              </a:rPr>
              <a:t>Observer</a:t>
            </a:r>
            <a:endParaRPr lang="es-ES" sz="2200" dirty="0">
              <a:latin typeface="Aptos Narrow" panose="020B00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200" dirty="0" err="1">
                <a:latin typeface="Aptos Narrow" panose="020B0004020202020204" pitchFamily="34" charset="0"/>
              </a:rPr>
              <a:t>Strategy</a:t>
            </a:r>
            <a:endParaRPr lang="es-ES" sz="2200" dirty="0">
              <a:latin typeface="Aptos Narrow" panose="020B00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200" dirty="0" err="1">
                <a:latin typeface="Aptos Narrow" panose="020B0004020202020204" pitchFamily="34" charset="0"/>
              </a:rPr>
              <a:t>State</a:t>
            </a:r>
            <a:endParaRPr lang="es-ES" sz="2200" dirty="0">
              <a:latin typeface="Aptos Narrow" panose="020B0004020202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19C34C1-995F-3CD3-F660-C0B173C8D672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2.2. </a:t>
            </a:r>
            <a:r>
              <a:rPr lang="pt-BR" dirty="0" err="1">
                <a:latin typeface="Arial Rounded MT Bold" panose="020F0704030504030204" pitchFamily="34" charset="0"/>
              </a:rPr>
              <a:t>poo</a:t>
            </a:r>
            <a:r>
              <a:rPr lang="pt-BR" dirty="0">
                <a:latin typeface="Arial Rounded MT Bold" panose="020F0704030504030204" pitchFamily="34" charset="0"/>
              </a:rPr>
              <a:t> - </a:t>
            </a:r>
            <a:r>
              <a:rPr lang="pt-BR" dirty="0" err="1">
                <a:latin typeface="Arial Rounded MT Bold" panose="020F0704030504030204" pitchFamily="34" charset="0"/>
              </a:rPr>
              <a:t>Patrones</a:t>
            </a:r>
            <a:r>
              <a:rPr lang="pt-BR" dirty="0">
                <a:latin typeface="Arial Rounded MT Bold" panose="020F0704030504030204" pitchFamily="34" charset="0"/>
              </a:rPr>
              <a:t> de </a:t>
            </a:r>
            <a:r>
              <a:rPr lang="pt-BR" dirty="0" err="1">
                <a:latin typeface="Arial Rounded MT Bold" panose="020F0704030504030204" pitchFamily="34" charset="0"/>
              </a:rPr>
              <a:t>diseño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DDC3E0-2AF2-295E-DE0D-876A27519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852" y="733302"/>
            <a:ext cx="7293254" cy="591984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36BC40F-12B8-9A8D-F17F-9D7CE66C3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722" y="647434"/>
            <a:ext cx="7644384" cy="620485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FA86D44-996A-050F-277B-B4A56F2A5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110" y="647434"/>
            <a:ext cx="7651417" cy="621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1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19C34C1-995F-3CD3-F660-C0B173C8D672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4. </a:t>
            </a:r>
            <a:r>
              <a:rPr lang="pt-BR" dirty="0" err="1">
                <a:latin typeface="Arial Rounded MT Bold" panose="020F0704030504030204" pitchFamily="34" charset="0"/>
              </a:rPr>
              <a:t>Desarrollo</a:t>
            </a:r>
            <a:r>
              <a:rPr lang="pt-BR" dirty="0">
                <a:latin typeface="Arial Rounded MT Bold" panose="020F0704030504030204" pitchFamily="34" charset="0"/>
              </a:rPr>
              <a:t> web </a:t>
            </a:r>
            <a:r>
              <a:rPr lang="pt-BR" dirty="0" err="1">
                <a:latin typeface="Arial Rounded MT Bold" panose="020F0704030504030204" pitchFamily="34" charset="0"/>
              </a:rPr>
              <a:t>con</a:t>
            </a:r>
            <a:r>
              <a:rPr lang="pt-BR" dirty="0">
                <a:latin typeface="Arial Rounded MT Bold" panose="020F0704030504030204" pitchFamily="34" charset="0"/>
              </a:rPr>
              <a:t> </a:t>
            </a:r>
            <a:r>
              <a:rPr lang="pt-BR" dirty="0" err="1">
                <a:latin typeface="Arial Rounded MT Bold" panose="020F0704030504030204" pitchFamily="34" charset="0"/>
              </a:rPr>
              <a:t>python</a:t>
            </a:r>
            <a:r>
              <a:rPr lang="pt-BR" dirty="0">
                <a:latin typeface="Arial Rounded MT Bold" panose="020F0704030504030204" pitchFamily="34" charset="0"/>
              </a:rPr>
              <a:t> -</a:t>
            </a:r>
            <a:r>
              <a:rPr lang="pt-BR" dirty="0" err="1">
                <a:latin typeface="Arial Rounded MT Bold" panose="020F0704030504030204" pitchFamily="34" charset="0"/>
              </a:rPr>
              <a:t>introduccion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CBC9E2-4CE0-85FE-B988-34E84EE137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7640" y="0"/>
            <a:ext cx="11936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4125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19C34C1-995F-3CD3-F660-C0B173C8D672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4.1.1 cliente servidor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800C3D1-D64A-077B-2F96-B9809E2F4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977" y="2394227"/>
            <a:ext cx="1600252" cy="139011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765ACE3-2ACC-4AE8-4479-94EE6C470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3615" y="4313048"/>
            <a:ext cx="942975" cy="771525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2F6D044-9F09-AC11-2547-3F7146DF7299}"/>
              </a:ext>
            </a:extLst>
          </p:cNvPr>
          <p:cNvSpPr txBox="1"/>
          <p:nvPr/>
        </p:nvSpPr>
        <p:spPr>
          <a:xfrm>
            <a:off x="8158559" y="1643502"/>
            <a:ext cx="25558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Capa</a:t>
            </a:r>
            <a:r>
              <a:rPr lang="en-US" sz="3200" dirty="0"/>
              <a:t> </a:t>
            </a:r>
            <a:r>
              <a:rPr lang="en-US" sz="3200" dirty="0" err="1"/>
              <a:t>servidor</a:t>
            </a:r>
            <a:endParaRPr lang="en-US" sz="3200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7EB57852-6A3B-3155-FD29-45F9FD3B37F2}"/>
              </a:ext>
            </a:extLst>
          </p:cNvPr>
          <p:cNvSpPr/>
          <p:nvPr/>
        </p:nvSpPr>
        <p:spPr>
          <a:xfrm>
            <a:off x="3198859" y="2503409"/>
            <a:ext cx="2080008" cy="84520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Ejecutable</a:t>
            </a:r>
            <a:r>
              <a:rPr lang="en-US" dirty="0"/>
              <a:t> native</a:t>
            </a:r>
          </a:p>
          <a:p>
            <a:pPr algn="ctr"/>
            <a:r>
              <a:rPr lang="en-US" dirty="0"/>
              <a:t>MS-Windows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394C47A-D3CD-5328-BA94-F1B156023E25}"/>
              </a:ext>
            </a:extLst>
          </p:cNvPr>
          <p:cNvSpPr/>
          <p:nvPr/>
        </p:nvSpPr>
        <p:spPr>
          <a:xfrm>
            <a:off x="3198855" y="3568975"/>
            <a:ext cx="2080007" cy="45217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</a:t>
            </a:r>
            <a:r>
              <a:rPr lang="es-MX" dirty="0" err="1"/>
              <a:t>ó</a:t>
            </a:r>
            <a:r>
              <a:rPr lang="en-US" dirty="0" err="1"/>
              <a:t>gica</a:t>
            </a:r>
            <a:r>
              <a:rPr lang="en-US" dirty="0"/>
              <a:t> de </a:t>
            </a:r>
            <a:r>
              <a:rPr lang="en-US" dirty="0" err="1"/>
              <a:t>negocio</a:t>
            </a:r>
            <a:endParaRPr lang="en-US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3B8CA409-E07F-A84B-2FE4-D8ACB8E29B18}"/>
              </a:ext>
            </a:extLst>
          </p:cNvPr>
          <p:cNvSpPr/>
          <p:nvPr/>
        </p:nvSpPr>
        <p:spPr>
          <a:xfrm>
            <a:off x="3198856" y="4246634"/>
            <a:ext cx="2080007" cy="45217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Software Cliente DB</a:t>
            </a:r>
            <a:endParaRPr lang="en-US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1BA75771-0CD4-9E35-A552-A0927935C708}"/>
              </a:ext>
            </a:extLst>
          </p:cNvPr>
          <p:cNvSpPr/>
          <p:nvPr/>
        </p:nvSpPr>
        <p:spPr>
          <a:xfrm>
            <a:off x="3198855" y="4994258"/>
            <a:ext cx="2080007" cy="45217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Hardware Equipo</a:t>
            </a:r>
            <a:endParaRPr lang="en-US" dirty="0"/>
          </a:p>
        </p:txBody>
      </p:sp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9E0D559C-A4F0-65F8-9C67-1D4F5963E64D}"/>
              </a:ext>
            </a:extLst>
          </p:cNvPr>
          <p:cNvSpPr/>
          <p:nvPr/>
        </p:nvSpPr>
        <p:spPr>
          <a:xfrm>
            <a:off x="3198855" y="5741882"/>
            <a:ext cx="2080007" cy="45217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Config</a:t>
            </a:r>
            <a:r>
              <a:rPr lang="es-MX" dirty="0"/>
              <a:t>. de Red</a:t>
            </a:r>
            <a:endParaRPr lang="en-U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9F931BD-C619-B6A4-C493-6924D180F9E8}"/>
              </a:ext>
            </a:extLst>
          </p:cNvPr>
          <p:cNvSpPr txBox="1"/>
          <p:nvPr/>
        </p:nvSpPr>
        <p:spPr>
          <a:xfrm>
            <a:off x="2060886" y="1645030"/>
            <a:ext cx="22637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Capa</a:t>
            </a:r>
            <a:r>
              <a:rPr lang="en-US" sz="3200" dirty="0"/>
              <a:t> </a:t>
            </a:r>
            <a:r>
              <a:rPr lang="en-US" sz="3200" dirty="0" err="1"/>
              <a:t>cliente</a:t>
            </a:r>
            <a:endParaRPr lang="en-US" sz="3200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C896FFB4-DAF5-C61D-B96E-5AF975150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1499" y="2423311"/>
            <a:ext cx="1240450" cy="1918821"/>
          </a:xfrm>
          <a:prstGeom prst="rect">
            <a:avLst/>
          </a:prstGeom>
        </p:spPr>
      </p:pic>
      <p:sp>
        <p:nvSpPr>
          <p:cNvPr id="17" name="Diagrama de flujo: disco magnético 16">
            <a:extLst>
              <a:ext uri="{FF2B5EF4-FFF2-40B4-BE49-F238E27FC236}">
                <a16:creationId xmlns:a16="http://schemas.microsoft.com/office/drawing/2014/main" id="{98853853-333F-7F40-1338-49A205F76CCA}"/>
              </a:ext>
            </a:extLst>
          </p:cNvPr>
          <p:cNvSpPr/>
          <p:nvPr/>
        </p:nvSpPr>
        <p:spPr>
          <a:xfrm>
            <a:off x="9623995" y="2394227"/>
            <a:ext cx="1240450" cy="1918821"/>
          </a:xfrm>
          <a:prstGeom prst="flowChartMagneticDisk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Oracle</a:t>
            </a:r>
          </a:p>
          <a:p>
            <a:pPr algn="ctr"/>
            <a:r>
              <a:rPr lang="es-MX" dirty="0" err="1"/>
              <a:t>SQLServer</a:t>
            </a:r>
            <a:endParaRPr lang="es-MX" dirty="0"/>
          </a:p>
          <a:p>
            <a:pPr algn="ctr"/>
            <a:r>
              <a:rPr lang="es-MX" dirty="0"/>
              <a:t>MySQL</a:t>
            </a:r>
          </a:p>
          <a:p>
            <a:pPr algn="ctr"/>
            <a:r>
              <a:rPr lang="es-MX" dirty="0" err="1"/>
              <a:t>Postgres</a:t>
            </a:r>
            <a:endParaRPr lang="en-US" dirty="0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8F881E26-B9F7-CF17-5998-A8128D186A34}"/>
              </a:ext>
            </a:extLst>
          </p:cNvPr>
          <p:cNvSpPr/>
          <p:nvPr/>
        </p:nvSpPr>
        <p:spPr>
          <a:xfrm>
            <a:off x="9739106" y="4472722"/>
            <a:ext cx="1125339" cy="45217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Tablas</a:t>
            </a:r>
            <a:endParaRPr lang="en-US" dirty="0"/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7BC2E06A-FBC4-DD0C-1CF5-2D7EC6AB65E4}"/>
              </a:ext>
            </a:extLst>
          </p:cNvPr>
          <p:cNvSpPr/>
          <p:nvPr/>
        </p:nvSpPr>
        <p:spPr>
          <a:xfrm>
            <a:off x="9739106" y="5084799"/>
            <a:ext cx="1125339" cy="45217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Vistas</a:t>
            </a:r>
            <a:endParaRPr lang="en-US" dirty="0"/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3D2BF65F-AF5B-89B2-9FD7-D7A64BCDCB8F}"/>
              </a:ext>
            </a:extLst>
          </p:cNvPr>
          <p:cNvSpPr/>
          <p:nvPr/>
        </p:nvSpPr>
        <p:spPr>
          <a:xfrm>
            <a:off x="9761380" y="5722991"/>
            <a:ext cx="1125339" cy="45217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Indices</a:t>
            </a:r>
            <a:endParaRPr lang="en-US" dirty="0"/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555066F2-8A67-A3A0-864F-11B83893A320}"/>
              </a:ext>
            </a:extLst>
          </p:cNvPr>
          <p:cNvSpPr/>
          <p:nvPr/>
        </p:nvSpPr>
        <p:spPr>
          <a:xfrm>
            <a:off x="7543988" y="4629724"/>
            <a:ext cx="2080007" cy="61185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Procedimientos Almacenados</a:t>
            </a:r>
            <a:endParaRPr lang="en-US" dirty="0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38593A29-E047-0AB7-0FCC-AE39553029E9}"/>
              </a:ext>
            </a:extLst>
          </p:cNvPr>
          <p:cNvSpPr/>
          <p:nvPr/>
        </p:nvSpPr>
        <p:spPr>
          <a:xfrm>
            <a:off x="7543987" y="5375116"/>
            <a:ext cx="2080007" cy="45217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</a:t>
            </a:r>
            <a:r>
              <a:rPr lang="en-US" dirty="0" err="1"/>
              <a:t>isparadores</a:t>
            </a:r>
            <a:endParaRPr lang="en-US" dirty="0"/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25C0B055-AD3F-3CD1-165A-5B87BE58947A}"/>
              </a:ext>
            </a:extLst>
          </p:cNvPr>
          <p:cNvSpPr/>
          <p:nvPr/>
        </p:nvSpPr>
        <p:spPr>
          <a:xfrm>
            <a:off x="7527675" y="5967970"/>
            <a:ext cx="2080007" cy="45217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Datos externos</a:t>
            </a:r>
            <a:endParaRPr lang="en-US" dirty="0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AA170588-DAA7-3772-1D72-24F5F9CB69D1}"/>
              </a:ext>
            </a:extLst>
          </p:cNvPr>
          <p:cNvGrpSpPr/>
          <p:nvPr/>
        </p:nvGrpSpPr>
        <p:grpSpPr>
          <a:xfrm>
            <a:off x="5743143" y="1581946"/>
            <a:ext cx="1490505" cy="2395895"/>
            <a:chOff x="5743143" y="1581946"/>
            <a:chExt cx="1490505" cy="2395895"/>
          </a:xfrm>
        </p:grpSpPr>
        <p:sp>
          <p:nvSpPr>
            <p:cNvPr id="20" name="Flecha: a la izquierda y derecha 19">
              <a:extLst>
                <a:ext uri="{FF2B5EF4-FFF2-40B4-BE49-F238E27FC236}">
                  <a16:creationId xmlns:a16="http://schemas.microsoft.com/office/drawing/2014/main" id="{843CB3B9-CA6E-7DD1-D614-DB7AAA27BB95}"/>
                </a:ext>
              </a:extLst>
            </p:cNvPr>
            <p:cNvSpPr/>
            <p:nvPr/>
          </p:nvSpPr>
          <p:spPr>
            <a:xfrm>
              <a:off x="5743143" y="3429000"/>
              <a:ext cx="1490505" cy="548841"/>
            </a:xfrm>
            <a:prstGeom prst="leftRightArrow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9" name="Imagen 28">
              <a:extLst>
                <a:ext uri="{FF2B5EF4-FFF2-40B4-BE49-F238E27FC236}">
                  <a16:creationId xmlns:a16="http://schemas.microsoft.com/office/drawing/2014/main" id="{885E9D2A-61FE-18E2-4C90-D6FD32E41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57273" y="2308236"/>
              <a:ext cx="1476375" cy="781050"/>
            </a:xfrm>
            <a:prstGeom prst="rect">
              <a:avLst/>
            </a:prstGeom>
          </p:spPr>
        </p:pic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3817274C-D194-FDB6-2521-7D894E38088D}"/>
                </a:ext>
              </a:extLst>
            </p:cNvPr>
            <p:cNvSpPr txBox="1"/>
            <p:nvPr/>
          </p:nvSpPr>
          <p:spPr>
            <a:xfrm>
              <a:off x="5877546" y="1581946"/>
              <a:ext cx="106907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dirty="0"/>
                <a:t>Red Local</a:t>
              </a:r>
            </a:p>
            <a:p>
              <a:pPr algn="ctr"/>
              <a:r>
                <a:rPr lang="es-MX" dirty="0"/>
                <a:t>Ethernet</a:t>
              </a:r>
              <a:endParaRPr lang="en-US" dirty="0"/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EB71A8E5-8BCC-D8D0-9E18-184B55179710}"/>
              </a:ext>
            </a:extLst>
          </p:cNvPr>
          <p:cNvGrpSpPr/>
          <p:nvPr/>
        </p:nvGrpSpPr>
        <p:grpSpPr>
          <a:xfrm>
            <a:off x="6174070" y="4054128"/>
            <a:ext cx="628650" cy="1392306"/>
            <a:chOff x="6174070" y="4054128"/>
            <a:chExt cx="628650" cy="1392306"/>
          </a:xfrm>
        </p:grpSpPr>
        <p:pic>
          <p:nvPicPr>
            <p:cNvPr id="33" name="Imagen 32">
              <a:extLst>
                <a:ext uri="{FF2B5EF4-FFF2-40B4-BE49-F238E27FC236}">
                  <a16:creationId xmlns:a16="http://schemas.microsoft.com/office/drawing/2014/main" id="{A842C744-1AD0-1774-E9BD-E119E8019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4070" y="4503459"/>
              <a:ext cx="628650" cy="942975"/>
            </a:xfrm>
            <a:prstGeom prst="rect">
              <a:avLst/>
            </a:prstGeom>
          </p:spPr>
        </p:pic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C60C2347-6805-3AF9-FA41-374931FCCBCA}"/>
                </a:ext>
              </a:extLst>
            </p:cNvPr>
            <p:cNvSpPr txBox="1"/>
            <p:nvPr/>
          </p:nvSpPr>
          <p:spPr>
            <a:xfrm>
              <a:off x="6174070" y="4054128"/>
              <a:ext cx="6190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 err="1"/>
                <a:t>WiFI</a:t>
              </a:r>
              <a:endParaRPr lang="en-US" dirty="0"/>
            </a:p>
          </p:txBody>
        </p: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DFB7BD90-395F-D39C-41CA-503A6CEC7353}"/>
              </a:ext>
            </a:extLst>
          </p:cNvPr>
          <p:cNvGrpSpPr/>
          <p:nvPr/>
        </p:nvGrpSpPr>
        <p:grpSpPr>
          <a:xfrm>
            <a:off x="6033497" y="5803692"/>
            <a:ext cx="923925" cy="1060126"/>
            <a:chOff x="6033497" y="5803692"/>
            <a:chExt cx="923925" cy="1060126"/>
          </a:xfrm>
        </p:grpSpPr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3A122588-3566-0F37-1DFD-281974448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33497" y="5803692"/>
              <a:ext cx="923925" cy="742950"/>
            </a:xfrm>
            <a:prstGeom prst="rect">
              <a:avLst/>
            </a:prstGeom>
          </p:spPr>
        </p:pic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6B543565-1CC2-3073-60B7-65FE333B9FC4}"/>
                </a:ext>
              </a:extLst>
            </p:cNvPr>
            <p:cNvSpPr txBox="1"/>
            <p:nvPr/>
          </p:nvSpPr>
          <p:spPr>
            <a:xfrm>
              <a:off x="6174070" y="6494486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VPN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8027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7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19C34C1-995F-3CD3-F660-C0B173C8D672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4.1.2.1 </a:t>
            </a:r>
            <a:r>
              <a:rPr lang="pt-BR" dirty="0" err="1">
                <a:latin typeface="Arial Rounded MT Bold" panose="020F0704030504030204" pitchFamily="34" charset="0"/>
              </a:rPr>
              <a:t>desarrollo</a:t>
            </a:r>
            <a:r>
              <a:rPr lang="pt-BR" dirty="0">
                <a:latin typeface="Arial Rounded MT Bold" panose="020F0704030504030204" pitchFamily="34" charset="0"/>
              </a:rPr>
              <a:t> web </a:t>
            </a:r>
            <a:r>
              <a:rPr lang="pt-BR" dirty="0" err="1">
                <a:latin typeface="Arial Rounded MT Bold" panose="020F0704030504030204" pitchFamily="34" charset="0"/>
              </a:rPr>
              <a:t>ARquitectura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D6EBA8-1F72-EC50-8F8E-A71CB5B93579}"/>
              </a:ext>
            </a:extLst>
          </p:cNvPr>
          <p:cNvSpPr txBox="1"/>
          <p:nvPr/>
        </p:nvSpPr>
        <p:spPr>
          <a:xfrm>
            <a:off x="634020" y="1052178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Capa</a:t>
            </a:r>
            <a:r>
              <a:rPr lang="en-US" sz="3200" dirty="0"/>
              <a:t> </a:t>
            </a:r>
            <a:r>
              <a:rPr lang="en-US" sz="3200" dirty="0" err="1"/>
              <a:t>Presentación</a:t>
            </a:r>
            <a:endParaRPr lang="en-US" sz="32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508BBB4-DA7B-5BD0-74CA-8AC8CC477B32}"/>
              </a:ext>
            </a:extLst>
          </p:cNvPr>
          <p:cNvSpPr txBox="1"/>
          <p:nvPr/>
        </p:nvSpPr>
        <p:spPr>
          <a:xfrm>
            <a:off x="5202967" y="1051248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Capa</a:t>
            </a:r>
            <a:r>
              <a:rPr lang="en-US" sz="3200" dirty="0"/>
              <a:t> </a:t>
            </a:r>
            <a:r>
              <a:rPr lang="en-US" sz="3200" dirty="0" err="1"/>
              <a:t>Aplicación</a:t>
            </a:r>
            <a:endParaRPr lang="en-US" sz="32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957D7E9-D09A-6484-428A-A276682BEB6B}"/>
              </a:ext>
            </a:extLst>
          </p:cNvPr>
          <p:cNvSpPr txBox="1"/>
          <p:nvPr/>
        </p:nvSpPr>
        <p:spPr>
          <a:xfrm>
            <a:off x="9406429" y="1051249"/>
            <a:ext cx="215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Capa</a:t>
            </a:r>
            <a:r>
              <a:rPr lang="en-US" sz="3200" dirty="0"/>
              <a:t> Datos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3687016-C721-FE61-33A0-E03353375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020" y="1873913"/>
            <a:ext cx="942975" cy="819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415C44-C2BD-0049-5563-2D62D121C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19" y="2930023"/>
            <a:ext cx="942975" cy="7715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514A2B6-AC90-0AE9-B215-83A233C01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689" y="3986133"/>
            <a:ext cx="761633" cy="5356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34AF6E2-1F5F-FBE2-4D99-020B1F1CF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179" y="4806318"/>
            <a:ext cx="484359" cy="58477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36B1C1E-3AF9-043A-4470-DBC956670E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60" y="5675678"/>
            <a:ext cx="1371600" cy="942975"/>
          </a:xfrm>
          <a:prstGeom prst="rect">
            <a:avLst/>
          </a:prstGeom>
        </p:spPr>
      </p:pic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54CCB7D0-7A7B-4AD6-FDA5-F503AE468BCC}"/>
              </a:ext>
            </a:extLst>
          </p:cNvPr>
          <p:cNvSpPr/>
          <p:nvPr/>
        </p:nvSpPr>
        <p:spPr>
          <a:xfrm>
            <a:off x="2092311" y="2057400"/>
            <a:ext cx="1268026" cy="45217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Desk</a:t>
            </a:r>
            <a:r>
              <a:rPr lang="es-MX" dirty="0"/>
              <a:t> App</a:t>
            </a:r>
            <a:endParaRPr lang="en-US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F9EC9386-4ABE-D4EA-C6F2-531BB7A21113}"/>
              </a:ext>
            </a:extLst>
          </p:cNvPr>
          <p:cNvSpPr/>
          <p:nvPr/>
        </p:nvSpPr>
        <p:spPr>
          <a:xfrm>
            <a:off x="2092311" y="3089697"/>
            <a:ext cx="1268026" cy="45217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Desk</a:t>
            </a:r>
            <a:r>
              <a:rPr lang="es-MX" dirty="0"/>
              <a:t> App</a:t>
            </a:r>
            <a:endParaRPr lang="en-US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F20E8B5E-C861-7CED-96EB-AA0630C68224}"/>
              </a:ext>
            </a:extLst>
          </p:cNvPr>
          <p:cNvSpPr/>
          <p:nvPr/>
        </p:nvSpPr>
        <p:spPr>
          <a:xfrm>
            <a:off x="1979525" y="4027845"/>
            <a:ext cx="1380812" cy="45217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Mobile App</a:t>
            </a:r>
            <a:endParaRPr lang="en-US" dirty="0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88CC35FE-ECDC-EFA1-01F7-6F76A84814F7}"/>
              </a:ext>
            </a:extLst>
          </p:cNvPr>
          <p:cNvSpPr/>
          <p:nvPr/>
        </p:nvSpPr>
        <p:spPr>
          <a:xfrm>
            <a:off x="1979525" y="4900599"/>
            <a:ext cx="1380812" cy="45217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Mobile App</a:t>
            </a:r>
            <a:endParaRPr lang="en-US" dirty="0"/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4E08BA97-C457-FE86-D6E6-3BE64D281905}"/>
              </a:ext>
            </a:extLst>
          </p:cNvPr>
          <p:cNvSpPr/>
          <p:nvPr/>
        </p:nvSpPr>
        <p:spPr>
          <a:xfrm>
            <a:off x="1979525" y="5391093"/>
            <a:ext cx="1537398" cy="1466907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u="sng" dirty="0"/>
              <a:t>Multi Page </a:t>
            </a:r>
            <a:r>
              <a:rPr lang="es-MX" sz="1200" b="1" u="sng" dirty="0" err="1"/>
              <a:t>Application</a:t>
            </a:r>
            <a:endParaRPr lang="es-MX" sz="1200" b="1" u="sng" dirty="0"/>
          </a:p>
          <a:p>
            <a:pPr algn="ctr"/>
            <a:r>
              <a:rPr lang="es-MX" sz="1200" dirty="0"/>
              <a:t>HTML</a:t>
            </a:r>
          </a:p>
          <a:p>
            <a:pPr algn="ctr"/>
            <a:r>
              <a:rPr lang="es-MX" sz="1200" dirty="0"/>
              <a:t>CSS</a:t>
            </a:r>
          </a:p>
          <a:p>
            <a:pPr algn="ctr"/>
            <a:r>
              <a:rPr lang="es-MX" sz="1200" dirty="0" err="1"/>
              <a:t>Javascript</a:t>
            </a:r>
            <a:r>
              <a:rPr lang="es-MX" sz="1200" dirty="0"/>
              <a:t> </a:t>
            </a:r>
            <a:r>
              <a:rPr lang="es-MX" sz="1200" dirty="0" err="1"/>
              <a:t>Vanilla</a:t>
            </a:r>
            <a:endParaRPr lang="es-MX" sz="1200" dirty="0"/>
          </a:p>
          <a:p>
            <a:pPr algn="ctr"/>
            <a:r>
              <a:rPr lang="es-MX" sz="1200" dirty="0"/>
              <a:t>Ajax</a:t>
            </a:r>
          </a:p>
          <a:p>
            <a:pPr algn="ctr"/>
            <a:r>
              <a:rPr lang="es-MX" sz="1200" dirty="0"/>
              <a:t>JQuery</a:t>
            </a:r>
          </a:p>
          <a:p>
            <a:pPr algn="ctr"/>
            <a:r>
              <a:rPr lang="es-MX" sz="1200" dirty="0"/>
              <a:t>Bootstrap</a:t>
            </a:r>
            <a:endParaRPr lang="en-US" sz="1200" dirty="0"/>
          </a:p>
        </p:txBody>
      </p:sp>
      <p:grpSp>
        <p:nvGrpSpPr>
          <p:cNvPr id="49" name="Grupo 48">
            <a:extLst>
              <a:ext uri="{FF2B5EF4-FFF2-40B4-BE49-F238E27FC236}">
                <a16:creationId xmlns:a16="http://schemas.microsoft.com/office/drawing/2014/main" id="{5BC498D5-45DC-74DD-5793-11C0A3804BF7}"/>
              </a:ext>
            </a:extLst>
          </p:cNvPr>
          <p:cNvGrpSpPr/>
          <p:nvPr/>
        </p:nvGrpSpPr>
        <p:grpSpPr>
          <a:xfrm>
            <a:off x="5292210" y="1873913"/>
            <a:ext cx="972959" cy="1240776"/>
            <a:chOff x="5292210" y="1873913"/>
            <a:chExt cx="972959" cy="1240776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81959530-EA14-1B39-D124-445A321E0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86400" y="1873913"/>
              <a:ext cx="609600" cy="942975"/>
            </a:xfrm>
            <a:prstGeom prst="rect">
              <a:avLst/>
            </a:prstGeom>
          </p:spPr>
        </p:pic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A7CD043E-0E54-5E94-9B2C-5A596D7C8707}"/>
                </a:ext>
              </a:extLst>
            </p:cNvPr>
            <p:cNvSpPr txBox="1"/>
            <p:nvPr/>
          </p:nvSpPr>
          <p:spPr>
            <a:xfrm>
              <a:off x="5292210" y="2745357"/>
              <a:ext cx="972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Servidor</a:t>
              </a:r>
              <a:endParaRPr lang="en-US" dirty="0"/>
            </a:p>
          </p:txBody>
        </p:sp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B01AC042-B9B4-AB45-ACFA-11A80180C22E}"/>
              </a:ext>
            </a:extLst>
          </p:cNvPr>
          <p:cNvGrpSpPr/>
          <p:nvPr/>
        </p:nvGrpSpPr>
        <p:grpSpPr>
          <a:xfrm>
            <a:off x="5292210" y="3315785"/>
            <a:ext cx="972959" cy="1482947"/>
            <a:chOff x="5292210" y="3315785"/>
            <a:chExt cx="972959" cy="1482947"/>
          </a:xfrm>
        </p:grpSpPr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4328833D-2D55-6226-D21F-D158515AB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59603" y="3315785"/>
              <a:ext cx="638175" cy="942975"/>
            </a:xfrm>
            <a:prstGeom prst="rect">
              <a:avLst/>
            </a:prstGeom>
          </p:spPr>
        </p:pic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82836106-1654-507C-4019-DCF63AEA70F3}"/>
                </a:ext>
              </a:extLst>
            </p:cNvPr>
            <p:cNvSpPr txBox="1"/>
            <p:nvPr/>
          </p:nvSpPr>
          <p:spPr>
            <a:xfrm>
              <a:off x="5292210" y="4152401"/>
              <a:ext cx="9729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dirty="0"/>
                <a:t>Servidor</a:t>
              </a:r>
            </a:p>
            <a:p>
              <a:pPr algn="ctr"/>
              <a:r>
                <a:rPr lang="es-MX" dirty="0"/>
                <a:t>Virtual</a:t>
              </a:r>
              <a:endParaRPr lang="en-US" dirty="0"/>
            </a:p>
          </p:txBody>
        </p:sp>
      </p:grp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B3FDA971-9B1B-F6E5-BBE5-8D10746E83EA}"/>
              </a:ext>
            </a:extLst>
          </p:cNvPr>
          <p:cNvSpPr/>
          <p:nvPr/>
        </p:nvSpPr>
        <p:spPr>
          <a:xfrm>
            <a:off x="6459359" y="1853004"/>
            <a:ext cx="1640555" cy="2045755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u="sng" dirty="0"/>
              <a:t>Web Server</a:t>
            </a:r>
          </a:p>
          <a:p>
            <a:pPr algn="ctr"/>
            <a:r>
              <a:rPr lang="es-MX" dirty="0"/>
              <a:t>Apache</a:t>
            </a:r>
          </a:p>
          <a:p>
            <a:pPr algn="ctr"/>
            <a:r>
              <a:rPr lang="es-MX" dirty="0"/>
              <a:t>XAMP</a:t>
            </a:r>
          </a:p>
          <a:p>
            <a:pPr algn="ctr"/>
            <a:r>
              <a:rPr lang="es-MX" dirty="0"/>
              <a:t>NGINX</a:t>
            </a:r>
          </a:p>
          <a:p>
            <a:pPr algn="ctr"/>
            <a:r>
              <a:rPr lang="es-MX" dirty="0"/>
              <a:t>IIS</a:t>
            </a:r>
          </a:p>
          <a:p>
            <a:pPr algn="ctr"/>
            <a:r>
              <a:rPr lang="es-MX" dirty="0"/>
              <a:t>Tomcat</a:t>
            </a:r>
            <a:endParaRPr lang="en-US" dirty="0"/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94F58F1F-6797-002C-F40E-D95DEEBFABF4}"/>
              </a:ext>
            </a:extLst>
          </p:cNvPr>
          <p:cNvSpPr/>
          <p:nvPr/>
        </p:nvSpPr>
        <p:spPr>
          <a:xfrm>
            <a:off x="6456174" y="4152401"/>
            <a:ext cx="1640555" cy="224294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b="1" u="sng" dirty="0" err="1"/>
              <a:t>Applicartion</a:t>
            </a:r>
            <a:r>
              <a:rPr lang="es-MX" b="1" u="sng" dirty="0"/>
              <a:t> Server</a:t>
            </a:r>
          </a:p>
          <a:p>
            <a:pPr algn="ctr"/>
            <a:r>
              <a:rPr lang="es-MX" dirty="0"/>
              <a:t>JAVA 2EE</a:t>
            </a:r>
          </a:p>
          <a:p>
            <a:pPr algn="ctr"/>
            <a:r>
              <a:rPr lang="es-MX" dirty="0"/>
              <a:t>.NET ASP</a:t>
            </a:r>
          </a:p>
          <a:p>
            <a:pPr algn="ctr"/>
            <a:r>
              <a:rPr lang="es-MX" dirty="0"/>
              <a:t>PHP</a:t>
            </a:r>
          </a:p>
          <a:p>
            <a:pPr algn="ctr"/>
            <a:r>
              <a:rPr lang="es-MX" dirty="0"/>
              <a:t>Django</a:t>
            </a:r>
          </a:p>
        </p:txBody>
      </p:sp>
      <p:sp>
        <p:nvSpPr>
          <p:cNvPr id="38" name="Diagrama de flujo: disco magnético 37">
            <a:extLst>
              <a:ext uri="{FF2B5EF4-FFF2-40B4-BE49-F238E27FC236}">
                <a16:creationId xmlns:a16="http://schemas.microsoft.com/office/drawing/2014/main" id="{41778459-0608-6F54-23E0-57ED28F5723B}"/>
              </a:ext>
            </a:extLst>
          </p:cNvPr>
          <p:cNvSpPr/>
          <p:nvPr/>
        </p:nvSpPr>
        <p:spPr>
          <a:xfrm>
            <a:off x="10837271" y="1806539"/>
            <a:ext cx="1180557" cy="1283158"/>
          </a:xfrm>
          <a:prstGeom prst="flowChartMagneticDisk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Oracle</a:t>
            </a:r>
          </a:p>
          <a:p>
            <a:pPr algn="ctr"/>
            <a:r>
              <a:rPr lang="es-MX" dirty="0" err="1"/>
              <a:t>SQLServer</a:t>
            </a:r>
            <a:endParaRPr lang="es-MX" dirty="0"/>
          </a:p>
          <a:p>
            <a:pPr algn="ctr"/>
            <a:r>
              <a:rPr lang="es-MX" dirty="0"/>
              <a:t>MySQL</a:t>
            </a:r>
          </a:p>
          <a:p>
            <a:pPr algn="ctr"/>
            <a:r>
              <a:rPr lang="es-MX" dirty="0" err="1"/>
              <a:t>Postgres</a:t>
            </a:r>
            <a:endParaRPr lang="en-US" dirty="0"/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FEC5056F-0CD2-1604-6BF6-C821D584E0F3}"/>
              </a:ext>
            </a:extLst>
          </p:cNvPr>
          <p:cNvGrpSpPr/>
          <p:nvPr/>
        </p:nvGrpSpPr>
        <p:grpSpPr>
          <a:xfrm>
            <a:off x="9670882" y="1780141"/>
            <a:ext cx="972959" cy="1317032"/>
            <a:chOff x="9670882" y="1780141"/>
            <a:chExt cx="972959" cy="1317032"/>
          </a:xfrm>
        </p:grpSpPr>
        <p:pic>
          <p:nvPicPr>
            <p:cNvPr id="39" name="Imagen 38">
              <a:extLst>
                <a:ext uri="{FF2B5EF4-FFF2-40B4-BE49-F238E27FC236}">
                  <a16:creationId xmlns:a16="http://schemas.microsoft.com/office/drawing/2014/main" id="{14D32CE1-6B57-780A-0BAE-A5305ED96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883663" y="1780141"/>
              <a:ext cx="609600" cy="942975"/>
            </a:xfrm>
            <a:prstGeom prst="rect">
              <a:avLst/>
            </a:prstGeom>
          </p:spPr>
        </p:pic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551AAA57-0386-6582-CCDA-A05325BD00EF}"/>
                </a:ext>
              </a:extLst>
            </p:cNvPr>
            <p:cNvSpPr txBox="1"/>
            <p:nvPr/>
          </p:nvSpPr>
          <p:spPr>
            <a:xfrm>
              <a:off x="9670882" y="2727841"/>
              <a:ext cx="9729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Servidor</a:t>
              </a:r>
              <a:endParaRPr lang="en-US" dirty="0"/>
            </a:p>
          </p:txBody>
        </p: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CD313393-1D6A-D29B-AA4A-2122C1C98337}"/>
              </a:ext>
            </a:extLst>
          </p:cNvPr>
          <p:cNvGrpSpPr/>
          <p:nvPr/>
        </p:nvGrpSpPr>
        <p:grpSpPr>
          <a:xfrm>
            <a:off x="9670882" y="3222013"/>
            <a:ext cx="972959" cy="1559203"/>
            <a:chOff x="9670882" y="3222013"/>
            <a:chExt cx="972959" cy="1559203"/>
          </a:xfrm>
        </p:grpSpPr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1450DB48-644B-495B-CE2A-CBEE7AFCE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56866" y="3222013"/>
              <a:ext cx="638175" cy="942975"/>
            </a:xfrm>
            <a:prstGeom prst="rect">
              <a:avLst/>
            </a:prstGeom>
          </p:spPr>
        </p:pic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692BBA7E-3663-BF38-8BB2-0D9F464115BE}"/>
                </a:ext>
              </a:extLst>
            </p:cNvPr>
            <p:cNvSpPr txBox="1"/>
            <p:nvPr/>
          </p:nvSpPr>
          <p:spPr>
            <a:xfrm>
              <a:off x="9670882" y="4134885"/>
              <a:ext cx="9729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dirty="0"/>
                <a:t>Servidor</a:t>
              </a:r>
            </a:p>
            <a:p>
              <a:pPr algn="ctr"/>
              <a:r>
                <a:rPr lang="es-MX" dirty="0"/>
                <a:t>Virtual</a:t>
              </a:r>
              <a:endParaRPr lang="en-US" dirty="0"/>
            </a:p>
          </p:txBody>
        </p:sp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9A69BA26-2EC8-2E82-BF77-6E1B9377C360}"/>
              </a:ext>
            </a:extLst>
          </p:cNvPr>
          <p:cNvGrpSpPr/>
          <p:nvPr/>
        </p:nvGrpSpPr>
        <p:grpSpPr>
          <a:xfrm>
            <a:off x="3900440" y="2805424"/>
            <a:ext cx="1209387" cy="2492933"/>
            <a:chOff x="3900440" y="2805424"/>
            <a:chExt cx="1209387" cy="2492933"/>
          </a:xfrm>
        </p:grpSpPr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59AD9C58-8E7E-93AC-4EE7-1C094E74AC7C}"/>
                </a:ext>
              </a:extLst>
            </p:cNvPr>
            <p:cNvGrpSpPr/>
            <p:nvPr/>
          </p:nvGrpSpPr>
          <p:grpSpPr>
            <a:xfrm>
              <a:off x="3900440" y="2805424"/>
              <a:ext cx="1209387" cy="1818803"/>
              <a:chOff x="3900440" y="2805424"/>
              <a:chExt cx="1209387" cy="1818803"/>
            </a:xfrm>
          </p:grpSpPr>
          <p:sp>
            <p:nvSpPr>
              <p:cNvPr id="35" name="CuadroTexto 34">
                <a:extLst>
                  <a:ext uri="{FF2B5EF4-FFF2-40B4-BE49-F238E27FC236}">
                    <a16:creationId xmlns:a16="http://schemas.microsoft.com/office/drawing/2014/main" id="{9241A199-D001-80D8-9DFE-2ED0CB929FB1}"/>
                  </a:ext>
                </a:extLst>
              </p:cNvPr>
              <p:cNvSpPr txBox="1"/>
              <p:nvPr/>
            </p:nvSpPr>
            <p:spPr>
              <a:xfrm>
                <a:off x="4070947" y="2805424"/>
                <a:ext cx="87972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MX" dirty="0"/>
                  <a:t>WAN</a:t>
                </a:r>
              </a:p>
              <a:p>
                <a:pPr algn="ctr"/>
                <a:r>
                  <a:rPr lang="es-MX" dirty="0"/>
                  <a:t>Internet</a:t>
                </a:r>
              </a:p>
              <a:p>
                <a:pPr algn="ctr"/>
                <a:r>
                  <a:rPr lang="es-MX" dirty="0"/>
                  <a:t>Intranet</a:t>
                </a:r>
              </a:p>
              <a:p>
                <a:pPr algn="ctr"/>
                <a:r>
                  <a:rPr lang="es-MX" dirty="0"/>
                  <a:t>VPN</a:t>
                </a:r>
                <a:endParaRPr lang="en-US" dirty="0"/>
              </a:p>
            </p:txBody>
          </p:sp>
          <p:sp>
            <p:nvSpPr>
              <p:cNvPr id="37" name="Flecha: a la izquierda y derecha 36">
                <a:extLst>
                  <a:ext uri="{FF2B5EF4-FFF2-40B4-BE49-F238E27FC236}">
                    <a16:creationId xmlns:a16="http://schemas.microsoft.com/office/drawing/2014/main" id="{D958CC42-DE96-87BE-6D24-46642FDED0DA}"/>
                  </a:ext>
                </a:extLst>
              </p:cNvPr>
              <p:cNvSpPr/>
              <p:nvPr/>
            </p:nvSpPr>
            <p:spPr>
              <a:xfrm>
                <a:off x="3900440" y="4075386"/>
                <a:ext cx="1209387" cy="548841"/>
              </a:xfrm>
              <a:prstGeom prst="leftRightArrow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846229C7-A886-9C78-A621-EE0431C16B4E}"/>
                </a:ext>
              </a:extLst>
            </p:cNvPr>
            <p:cNvSpPr txBox="1"/>
            <p:nvPr/>
          </p:nvSpPr>
          <p:spPr>
            <a:xfrm>
              <a:off x="4140995" y="4652026"/>
              <a:ext cx="72827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dirty="0"/>
                <a:t>SOAP</a:t>
              </a:r>
            </a:p>
            <a:p>
              <a:pPr algn="ctr"/>
              <a:r>
                <a:rPr lang="es-MX" dirty="0"/>
                <a:t>REST</a:t>
              </a:r>
              <a:endParaRPr lang="en-US" dirty="0"/>
            </a:p>
          </p:txBody>
        </p:sp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03A4F224-2FC8-80B5-033F-2B7C6A46C4C3}"/>
              </a:ext>
            </a:extLst>
          </p:cNvPr>
          <p:cNvGrpSpPr/>
          <p:nvPr/>
        </p:nvGrpSpPr>
        <p:grpSpPr>
          <a:xfrm>
            <a:off x="8296665" y="2800229"/>
            <a:ext cx="1209387" cy="3144862"/>
            <a:chOff x="8296665" y="2800229"/>
            <a:chExt cx="1209387" cy="3144862"/>
          </a:xfrm>
        </p:grpSpPr>
        <p:grpSp>
          <p:nvGrpSpPr>
            <p:cNvPr id="54" name="Grupo 53">
              <a:extLst>
                <a:ext uri="{FF2B5EF4-FFF2-40B4-BE49-F238E27FC236}">
                  <a16:creationId xmlns:a16="http://schemas.microsoft.com/office/drawing/2014/main" id="{28CEF3C3-A7BF-8ABF-80F0-4F90025A0613}"/>
                </a:ext>
              </a:extLst>
            </p:cNvPr>
            <p:cNvGrpSpPr/>
            <p:nvPr/>
          </p:nvGrpSpPr>
          <p:grpSpPr>
            <a:xfrm>
              <a:off x="8296665" y="2800229"/>
              <a:ext cx="1209387" cy="1921791"/>
              <a:chOff x="8296665" y="2800229"/>
              <a:chExt cx="1209387" cy="1921791"/>
            </a:xfrm>
          </p:grpSpPr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FE9DB537-F979-0390-4C88-B0B0E046784B}"/>
                  </a:ext>
                </a:extLst>
              </p:cNvPr>
              <p:cNvSpPr txBox="1"/>
              <p:nvPr/>
            </p:nvSpPr>
            <p:spPr>
              <a:xfrm>
                <a:off x="8461495" y="2800229"/>
                <a:ext cx="879728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MX" dirty="0"/>
                  <a:t>LAN</a:t>
                </a:r>
              </a:p>
              <a:p>
                <a:pPr algn="ctr"/>
                <a:r>
                  <a:rPr lang="es-MX" dirty="0"/>
                  <a:t>WAN</a:t>
                </a:r>
              </a:p>
              <a:p>
                <a:pPr algn="ctr"/>
                <a:r>
                  <a:rPr lang="es-MX" dirty="0"/>
                  <a:t>Internet</a:t>
                </a:r>
              </a:p>
              <a:p>
                <a:pPr algn="ctr"/>
                <a:r>
                  <a:rPr lang="es-MX" dirty="0"/>
                  <a:t>Intranet</a:t>
                </a:r>
              </a:p>
              <a:p>
                <a:pPr algn="ctr"/>
                <a:r>
                  <a:rPr lang="es-MX" dirty="0"/>
                  <a:t>VPN</a:t>
                </a:r>
                <a:endParaRPr lang="en-US" dirty="0"/>
              </a:p>
            </p:txBody>
          </p:sp>
          <p:sp>
            <p:nvSpPr>
              <p:cNvPr id="36" name="Flecha: a la izquierda y derecha 35">
                <a:extLst>
                  <a:ext uri="{FF2B5EF4-FFF2-40B4-BE49-F238E27FC236}">
                    <a16:creationId xmlns:a16="http://schemas.microsoft.com/office/drawing/2014/main" id="{958633D9-7707-697F-45F2-FBCFA1FD6E67}"/>
                  </a:ext>
                </a:extLst>
              </p:cNvPr>
              <p:cNvSpPr/>
              <p:nvPr/>
            </p:nvSpPr>
            <p:spPr>
              <a:xfrm>
                <a:off x="8296665" y="4173179"/>
                <a:ext cx="1209387" cy="548841"/>
              </a:xfrm>
              <a:prstGeom prst="leftRightArrow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3E9F602C-A3AF-B0C9-456F-190FBCF5FE27}"/>
                </a:ext>
              </a:extLst>
            </p:cNvPr>
            <p:cNvSpPr txBox="1"/>
            <p:nvPr/>
          </p:nvSpPr>
          <p:spPr>
            <a:xfrm>
              <a:off x="8320013" y="4744762"/>
              <a:ext cx="116269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dirty="0"/>
                <a:t>TCP/IP</a:t>
              </a:r>
            </a:p>
            <a:p>
              <a:pPr algn="ctr"/>
              <a:r>
                <a:rPr lang="es-MX" dirty="0"/>
                <a:t>DB</a:t>
              </a:r>
            </a:p>
            <a:p>
              <a:pPr algn="ctr"/>
              <a:r>
                <a:rPr lang="es-MX" dirty="0" err="1"/>
                <a:t>Propietary</a:t>
              </a:r>
              <a:endParaRPr lang="es-MX" dirty="0"/>
            </a:p>
            <a:p>
              <a:pPr algn="ctr"/>
              <a:r>
                <a:rPr lang="es-MX" dirty="0" err="1"/>
                <a:t>Protocol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0549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17" grpId="0" animBg="1"/>
      <p:bldP spid="18" grpId="0" animBg="1"/>
      <p:bldP spid="19" grpId="0" animBg="1"/>
      <p:bldP spid="20" grpId="0" animBg="1"/>
      <p:bldP spid="21" grpId="0" animBg="1"/>
      <p:bldP spid="29" grpId="0" animBg="1"/>
      <p:bldP spid="30" grpId="0" animBg="1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19C34C1-995F-3CD3-F660-C0B173C8D672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4.1.2.2 </a:t>
            </a:r>
            <a:r>
              <a:rPr lang="pt-BR" dirty="0" err="1">
                <a:latin typeface="Arial Rounded MT Bold" panose="020F0704030504030204" pitchFamily="34" charset="0"/>
              </a:rPr>
              <a:t>Desarrollo</a:t>
            </a:r>
            <a:r>
              <a:rPr lang="pt-BR" dirty="0">
                <a:latin typeface="Arial Rounded MT Bold" panose="020F0704030504030204" pitchFamily="34" charset="0"/>
              </a:rPr>
              <a:t> web </a:t>
            </a:r>
            <a:r>
              <a:rPr lang="pt-BR" dirty="0" err="1">
                <a:latin typeface="Arial Rounded MT Bold" panose="020F0704030504030204" pitchFamily="34" charset="0"/>
              </a:rPr>
              <a:t>operacion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3BD50A6-473E-137C-1657-44F47E630BE0}"/>
              </a:ext>
            </a:extLst>
          </p:cNvPr>
          <p:cNvSpPr txBox="1"/>
          <p:nvPr/>
        </p:nvSpPr>
        <p:spPr>
          <a:xfrm>
            <a:off x="634020" y="1052178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Capa</a:t>
            </a:r>
            <a:r>
              <a:rPr lang="en-US" sz="3200" dirty="0"/>
              <a:t> </a:t>
            </a:r>
            <a:r>
              <a:rPr lang="en-US" sz="3200" dirty="0" err="1"/>
              <a:t>Presentación</a:t>
            </a:r>
            <a:endParaRPr lang="en-US" sz="32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2BD33E3-34CF-7546-4D6C-3CD250AF5DCF}"/>
              </a:ext>
            </a:extLst>
          </p:cNvPr>
          <p:cNvSpPr txBox="1"/>
          <p:nvPr/>
        </p:nvSpPr>
        <p:spPr>
          <a:xfrm>
            <a:off x="5202967" y="1051248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Capa</a:t>
            </a:r>
            <a:r>
              <a:rPr lang="en-US" sz="3200" dirty="0"/>
              <a:t> </a:t>
            </a:r>
            <a:r>
              <a:rPr lang="en-US" sz="3200" dirty="0" err="1"/>
              <a:t>Aplicación</a:t>
            </a:r>
            <a:endParaRPr lang="en-US" sz="3200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F4F47C5-C440-F657-D83F-2A06D8C8CBFD}"/>
              </a:ext>
            </a:extLst>
          </p:cNvPr>
          <p:cNvSpPr txBox="1"/>
          <p:nvPr/>
        </p:nvSpPr>
        <p:spPr>
          <a:xfrm>
            <a:off x="9406429" y="1051249"/>
            <a:ext cx="215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Capa</a:t>
            </a:r>
            <a:r>
              <a:rPr lang="en-US" sz="3200" dirty="0"/>
              <a:t> Datos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7D4980A-27F0-5687-C915-5C28B81A8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38" y="1749120"/>
            <a:ext cx="1371600" cy="942975"/>
          </a:xfrm>
          <a:prstGeom prst="rect">
            <a:avLst/>
          </a:prstGeom>
        </p:spPr>
      </p:pic>
      <p:sp>
        <p:nvSpPr>
          <p:cNvPr id="15" name="Diagrama de flujo: disco magnético 14">
            <a:extLst>
              <a:ext uri="{FF2B5EF4-FFF2-40B4-BE49-F238E27FC236}">
                <a16:creationId xmlns:a16="http://schemas.microsoft.com/office/drawing/2014/main" id="{3C96DF07-BD0B-BCFB-C5E7-116DB94CA3E3}"/>
              </a:ext>
            </a:extLst>
          </p:cNvPr>
          <p:cNvSpPr/>
          <p:nvPr/>
        </p:nvSpPr>
        <p:spPr>
          <a:xfrm>
            <a:off x="9960085" y="1674091"/>
            <a:ext cx="1180557" cy="1044322"/>
          </a:xfrm>
          <a:prstGeom prst="flowChartMagneticDisk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Database</a:t>
            </a:r>
            <a:endParaRPr lang="en-US" dirty="0"/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92C73CE-0CAF-AA6E-319B-545AC8A23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49120"/>
            <a:ext cx="1226471" cy="1044322"/>
          </a:xfrm>
          <a:prstGeom prst="rect">
            <a:avLst/>
          </a:prstGeom>
        </p:spPr>
      </p:pic>
      <p:grpSp>
        <p:nvGrpSpPr>
          <p:cNvPr id="42" name="Grupo 41">
            <a:extLst>
              <a:ext uri="{FF2B5EF4-FFF2-40B4-BE49-F238E27FC236}">
                <a16:creationId xmlns:a16="http://schemas.microsoft.com/office/drawing/2014/main" id="{F12F1425-1FA3-F9E1-B4D0-816EB8890AB8}"/>
              </a:ext>
            </a:extLst>
          </p:cNvPr>
          <p:cNvGrpSpPr/>
          <p:nvPr/>
        </p:nvGrpSpPr>
        <p:grpSpPr>
          <a:xfrm>
            <a:off x="2843518" y="1769217"/>
            <a:ext cx="2983381" cy="406306"/>
            <a:chOff x="2843518" y="1769217"/>
            <a:chExt cx="2983381" cy="406306"/>
          </a:xfrm>
        </p:grpSpPr>
        <p:cxnSp>
          <p:nvCxnSpPr>
            <p:cNvPr id="21" name="Conector recto de flecha 20">
              <a:extLst>
                <a:ext uri="{FF2B5EF4-FFF2-40B4-BE49-F238E27FC236}">
                  <a16:creationId xmlns:a16="http://schemas.microsoft.com/office/drawing/2014/main" id="{2929F8EB-9116-05C1-4909-C501CC49B7E5}"/>
                </a:ext>
              </a:extLst>
            </p:cNvPr>
            <p:cNvCxnSpPr/>
            <p:nvPr/>
          </p:nvCxnSpPr>
          <p:spPr>
            <a:xfrm>
              <a:off x="3285811" y="1769217"/>
              <a:ext cx="19171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E66FA2DB-5538-D630-1FDE-DAD429222B1F}"/>
                </a:ext>
              </a:extLst>
            </p:cNvPr>
            <p:cNvSpPr txBox="1"/>
            <p:nvPr/>
          </p:nvSpPr>
          <p:spPr>
            <a:xfrm>
              <a:off x="2843518" y="1806191"/>
              <a:ext cx="29833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1. </a:t>
              </a:r>
              <a:r>
                <a:rPr lang="es-MX" dirty="0" err="1"/>
                <a:t>GetRequest</a:t>
              </a:r>
              <a:r>
                <a:rPr lang="es-MX" dirty="0"/>
                <a:t> - www.app.com</a:t>
              </a:r>
              <a:endParaRPr lang="en-US" dirty="0"/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CB80191F-60B7-FD47-531B-D77247DF53B4}"/>
              </a:ext>
            </a:extLst>
          </p:cNvPr>
          <p:cNvGrpSpPr/>
          <p:nvPr/>
        </p:nvGrpSpPr>
        <p:grpSpPr>
          <a:xfrm>
            <a:off x="3198971" y="2415618"/>
            <a:ext cx="2077364" cy="369332"/>
            <a:chOff x="3198971" y="2415618"/>
            <a:chExt cx="2077364" cy="369332"/>
          </a:xfrm>
        </p:grpSpPr>
        <p:cxnSp>
          <p:nvCxnSpPr>
            <p:cNvPr id="24" name="Conector recto de flecha 23">
              <a:extLst>
                <a:ext uri="{FF2B5EF4-FFF2-40B4-BE49-F238E27FC236}">
                  <a16:creationId xmlns:a16="http://schemas.microsoft.com/office/drawing/2014/main" id="{FF37119A-5B66-26F0-D181-1C6AE178747E}"/>
                </a:ext>
              </a:extLst>
            </p:cNvPr>
            <p:cNvCxnSpPr/>
            <p:nvPr/>
          </p:nvCxnSpPr>
          <p:spPr>
            <a:xfrm flipH="1">
              <a:off x="3285811" y="2424110"/>
              <a:ext cx="1917156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567D558E-F97C-0860-2E26-82E593BF40FB}"/>
                </a:ext>
              </a:extLst>
            </p:cNvPr>
            <p:cNvSpPr txBox="1"/>
            <p:nvPr/>
          </p:nvSpPr>
          <p:spPr>
            <a:xfrm>
              <a:off x="3198971" y="2415618"/>
              <a:ext cx="2077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1Response login.html</a:t>
              </a:r>
              <a:endParaRPr lang="en-US" dirty="0"/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4594B85E-1276-73CD-8AAF-DC5095DDE7A0}"/>
              </a:ext>
            </a:extLst>
          </p:cNvPr>
          <p:cNvGrpSpPr/>
          <p:nvPr/>
        </p:nvGrpSpPr>
        <p:grpSpPr>
          <a:xfrm>
            <a:off x="2843518" y="3040878"/>
            <a:ext cx="3182859" cy="380586"/>
            <a:chOff x="2843518" y="3040878"/>
            <a:chExt cx="3182859" cy="380586"/>
          </a:xfrm>
        </p:grpSpPr>
        <p:cxnSp>
          <p:nvCxnSpPr>
            <p:cNvPr id="26" name="Conector recto de flecha 25">
              <a:extLst>
                <a:ext uri="{FF2B5EF4-FFF2-40B4-BE49-F238E27FC236}">
                  <a16:creationId xmlns:a16="http://schemas.microsoft.com/office/drawing/2014/main" id="{810A067E-6456-31ED-3A84-0038D225924E}"/>
                </a:ext>
              </a:extLst>
            </p:cNvPr>
            <p:cNvCxnSpPr/>
            <p:nvPr/>
          </p:nvCxnSpPr>
          <p:spPr>
            <a:xfrm>
              <a:off x="3285811" y="3040878"/>
              <a:ext cx="19171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60824EAB-5977-63A2-F757-DCE97D8BF713}"/>
                </a:ext>
              </a:extLst>
            </p:cNvPr>
            <p:cNvSpPr txBox="1"/>
            <p:nvPr/>
          </p:nvSpPr>
          <p:spPr>
            <a:xfrm>
              <a:off x="2843518" y="3052132"/>
              <a:ext cx="31828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2- </a:t>
              </a:r>
              <a:r>
                <a:rPr lang="es-MX" dirty="0" err="1"/>
                <a:t>PostRequest</a:t>
              </a:r>
              <a:r>
                <a:rPr lang="es-MX" dirty="0"/>
                <a:t> – </a:t>
              </a:r>
              <a:r>
                <a:rPr lang="es-MX" dirty="0" err="1"/>
                <a:t>Login</a:t>
              </a:r>
              <a:r>
                <a:rPr lang="es-MX" dirty="0"/>
                <a:t>( </a:t>
              </a:r>
              <a:r>
                <a:rPr lang="es-MX" dirty="0" err="1"/>
                <a:t>usr</a:t>
              </a:r>
              <a:r>
                <a:rPr lang="es-MX" dirty="0"/>
                <a:t>, </a:t>
              </a:r>
              <a:r>
                <a:rPr lang="es-MX" dirty="0" err="1"/>
                <a:t>pwd</a:t>
              </a:r>
              <a:r>
                <a:rPr lang="es-MX" dirty="0"/>
                <a:t>)</a:t>
              </a:r>
              <a:endParaRPr lang="en-US" dirty="0"/>
            </a:p>
          </p:txBody>
        </p: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95E41D3F-F58F-F73A-D6C6-14FDB57AC70B}"/>
              </a:ext>
            </a:extLst>
          </p:cNvPr>
          <p:cNvGrpSpPr/>
          <p:nvPr/>
        </p:nvGrpSpPr>
        <p:grpSpPr>
          <a:xfrm>
            <a:off x="7322471" y="2589030"/>
            <a:ext cx="2359449" cy="380586"/>
            <a:chOff x="7322471" y="2589030"/>
            <a:chExt cx="2359449" cy="380586"/>
          </a:xfrm>
        </p:grpSpPr>
        <p:cxnSp>
          <p:nvCxnSpPr>
            <p:cNvPr id="28" name="Conector recto de flecha 27">
              <a:extLst>
                <a:ext uri="{FF2B5EF4-FFF2-40B4-BE49-F238E27FC236}">
                  <a16:creationId xmlns:a16="http://schemas.microsoft.com/office/drawing/2014/main" id="{FB5E4B61-7EF3-4B1E-591B-5830068D6271}"/>
                </a:ext>
              </a:extLst>
            </p:cNvPr>
            <p:cNvCxnSpPr/>
            <p:nvPr/>
          </p:nvCxnSpPr>
          <p:spPr>
            <a:xfrm>
              <a:off x="7764764" y="2589030"/>
              <a:ext cx="19171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E3B47958-845F-DA7F-34C4-EB47F2B2769A}"/>
                </a:ext>
              </a:extLst>
            </p:cNvPr>
            <p:cNvSpPr txBox="1"/>
            <p:nvPr/>
          </p:nvSpPr>
          <p:spPr>
            <a:xfrm>
              <a:off x="7322471" y="2600284"/>
              <a:ext cx="2256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2.1- </a:t>
              </a:r>
              <a:r>
                <a:rPr lang="es-MX" dirty="0" err="1"/>
                <a:t>Query</a:t>
              </a:r>
              <a:r>
                <a:rPr lang="es-MX" dirty="0"/>
                <a:t> </a:t>
              </a:r>
              <a:r>
                <a:rPr lang="es-MX" dirty="0" err="1"/>
                <a:t>User</a:t>
              </a:r>
              <a:r>
                <a:rPr lang="es-MX" dirty="0"/>
                <a:t> Table</a:t>
              </a:r>
              <a:endParaRPr lang="en-US" dirty="0"/>
            </a:p>
          </p:txBody>
        </p: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C6C41132-DEB1-1CF0-CBE2-BD7F71C715B7}"/>
              </a:ext>
            </a:extLst>
          </p:cNvPr>
          <p:cNvGrpSpPr/>
          <p:nvPr/>
        </p:nvGrpSpPr>
        <p:grpSpPr>
          <a:xfrm>
            <a:off x="7662114" y="3059668"/>
            <a:ext cx="2003996" cy="369332"/>
            <a:chOff x="7662114" y="3059668"/>
            <a:chExt cx="2003996" cy="369332"/>
          </a:xfrm>
        </p:grpSpPr>
        <p:cxnSp>
          <p:nvCxnSpPr>
            <p:cNvPr id="30" name="Conector recto de flecha 29">
              <a:extLst>
                <a:ext uri="{FF2B5EF4-FFF2-40B4-BE49-F238E27FC236}">
                  <a16:creationId xmlns:a16="http://schemas.microsoft.com/office/drawing/2014/main" id="{A8654F88-C17F-04DE-463B-808C3A204121}"/>
                </a:ext>
              </a:extLst>
            </p:cNvPr>
            <p:cNvCxnSpPr/>
            <p:nvPr/>
          </p:nvCxnSpPr>
          <p:spPr>
            <a:xfrm flipH="1">
              <a:off x="7748954" y="3068160"/>
              <a:ext cx="1917156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A71AACB3-B5BB-F03D-0335-969CFA317F32}"/>
                </a:ext>
              </a:extLst>
            </p:cNvPr>
            <p:cNvSpPr txBox="1"/>
            <p:nvPr/>
          </p:nvSpPr>
          <p:spPr>
            <a:xfrm>
              <a:off x="7662114" y="3059668"/>
              <a:ext cx="1899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2.2 </a:t>
              </a:r>
              <a:r>
                <a:rPr lang="es-MX" dirty="0" err="1"/>
                <a:t>User</a:t>
              </a:r>
              <a:r>
                <a:rPr lang="es-MX" dirty="0"/>
                <a:t> </a:t>
              </a:r>
              <a:r>
                <a:rPr lang="es-MX" dirty="0" err="1"/>
                <a:t>Result</a:t>
              </a:r>
              <a:r>
                <a:rPr lang="es-MX" dirty="0"/>
                <a:t> Set</a:t>
              </a:r>
              <a:endParaRPr lang="en-US" dirty="0"/>
            </a:p>
          </p:txBody>
        </p:sp>
      </p:grpSp>
      <p:grpSp>
        <p:nvGrpSpPr>
          <p:cNvPr id="47" name="Grupo 46">
            <a:extLst>
              <a:ext uri="{FF2B5EF4-FFF2-40B4-BE49-F238E27FC236}">
                <a16:creationId xmlns:a16="http://schemas.microsoft.com/office/drawing/2014/main" id="{39D3D083-7E3B-6F6E-1CAC-1272E6D02A0F}"/>
              </a:ext>
            </a:extLst>
          </p:cNvPr>
          <p:cNvGrpSpPr/>
          <p:nvPr/>
        </p:nvGrpSpPr>
        <p:grpSpPr>
          <a:xfrm>
            <a:off x="3213388" y="3590481"/>
            <a:ext cx="2369110" cy="369332"/>
            <a:chOff x="3213388" y="3590481"/>
            <a:chExt cx="2369110" cy="369332"/>
          </a:xfrm>
        </p:grpSpPr>
        <p:cxnSp>
          <p:nvCxnSpPr>
            <p:cNvPr id="32" name="Conector recto de flecha 31">
              <a:extLst>
                <a:ext uri="{FF2B5EF4-FFF2-40B4-BE49-F238E27FC236}">
                  <a16:creationId xmlns:a16="http://schemas.microsoft.com/office/drawing/2014/main" id="{FB5845E0-13C7-B0DF-D720-CDF788281C14}"/>
                </a:ext>
              </a:extLst>
            </p:cNvPr>
            <p:cNvCxnSpPr/>
            <p:nvPr/>
          </p:nvCxnSpPr>
          <p:spPr>
            <a:xfrm flipH="1">
              <a:off x="3300228" y="3598973"/>
              <a:ext cx="1917156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5AA9EC35-1BA3-5757-CCCB-A18642DE3C52}"/>
                </a:ext>
              </a:extLst>
            </p:cNvPr>
            <p:cNvSpPr txBox="1"/>
            <p:nvPr/>
          </p:nvSpPr>
          <p:spPr>
            <a:xfrm>
              <a:off x="3213388" y="3590481"/>
              <a:ext cx="23691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2.3 Response Menu.html</a:t>
              </a:r>
              <a:endParaRPr lang="en-US" dirty="0"/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4F5CEE6B-3B42-4D81-682E-0C4F9A6278D4}"/>
              </a:ext>
            </a:extLst>
          </p:cNvPr>
          <p:cNvGrpSpPr/>
          <p:nvPr/>
        </p:nvGrpSpPr>
        <p:grpSpPr>
          <a:xfrm>
            <a:off x="3213388" y="4087656"/>
            <a:ext cx="3092065" cy="369332"/>
            <a:chOff x="3213388" y="4087656"/>
            <a:chExt cx="3092065" cy="369332"/>
          </a:xfrm>
        </p:grpSpPr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2CA472EE-BE5D-0251-AB78-D9667104FA1E}"/>
                </a:ext>
              </a:extLst>
            </p:cNvPr>
            <p:cNvCxnSpPr/>
            <p:nvPr/>
          </p:nvCxnSpPr>
          <p:spPr>
            <a:xfrm flipH="1">
              <a:off x="3300228" y="4096148"/>
              <a:ext cx="1917156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C97BA02A-5D19-6F81-4BFC-4E0CA34BA0DB}"/>
                </a:ext>
              </a:extLst>
            </p:cNvPr>
            <p:cNvSpPr txBox="1"/>
            <p:nvPr/>
          </p:nvSpPr>
          <p:spPr>
            <a:xfrm>
              <a:off x="3213388" y="4087656"/>
              <a:ext cx="3092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2.3 Response Unauthorized.html</a:t>
              </a:r>
              <a:endParaRPr lang="en-US" dirty="0"/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195DC5FB-F8AC-5EE8-697C-964A70B6783A}"/>
              </a:ext>
            </a:extLst>
          </p:cNvPr>
          <p:cNvGrpSpPr/>
          <p:nvPr/>
        </p:nvGrpSpPr>
        <p:grpSpPr>
          <a:xfrm>
            <a:off x="3198971" y="4773830"/>
            <a:ext cx="2003996" cy="369332"/>
            <a:chOff x="3198971" y="4773830"/>
            <a:chExt cx="2003996" cy="369332"/>
          </a:xfrm>
        </p:grpSpPr>
        <p:cxnSp>
          <p:nvCxnSpPr>
            <p:cNvPr id="36" name="Conector recto de flecha 35">
              <a:extLst>
                <a:ext uri="{FF2B5EF4-FFF2-40B4-BE49-F238E27FC236}">
                  <a16:creationId xmlns:a16="http://schemas.microsoft.com/office/drawing/2014/main" id="{7EAEDFC6-7D83-F005-A965-2D1405D59589}"/>
                </a:ext>
              </a:extLst>
            </p:cNvPr>
            <p:cNvCxnSpPr/>
            <p:nvPr/>
          </p:nvCxnSpPr>
          <p:spPr>
            <a:xfrm>
              <a:off x="3285811" y="4773830"/>
              <a:ext cx="19171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FCD2D8C9-DBBB-28F7-CA40-7F51BCBDD037}"/>
                </a:ext>
              </a:extLst>
            </p:cNvPr>
            <p:cNvSpPr txBox="1"/>
            <p:nvPr/>
          </p:nvSpPr>
          <p:spPr>
            <a:xfrm>
              <a:off x="3198971" y="4773830"/>
              <a:ext cx="19715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A. Link </a:t>
              </a:r>
              <a:r>
                <a:rPr lang="es-MX" dirty="0" err="1"/>
                <a:t>Get</a:t>
              </a:r>
              <a:r>
                <a:rPr lang="es-MX" dirty="0"/>
                <a:t> </a:t>
              </a:r>
              <a:r>
                <a:rPr lang="es-MX" dirty="0" err="1"/>
                <a:t>Request</a:t>
              </a:r>
              <a:endParaRPr lang="en-US" dirty="0"/>
            </a:p>
          </p:txBody>
        </p:sp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EBDAC773-0A9A-631B-7D2B-9BC3360B4E95}"/>
              </a:ext>
            </a:extLst>
          </p:cNvPr>
          <p:cNvGrpSpPr/>
          <p:nvPr/>
        </p:nvGrpSpPr>
        <p:grpSpPr>
          <a:xfrm>
            <a:off x="3213388" y="5381870"/>
            <a:ext cx="5129161" cy="369332"/>
            <a:chOff x="3213388" y="5381870"/>
            <a:chExt cx="5129161" cy="369332"/>
          </a:xfrm>
        </p:grpSpPr>
        <p:cxnSp>
          <p:nvCxnSpPr>
            <p:cNvPr id="38" name="Conector recto de flecha 37">
              <a:extLst>
                <a:ext uri="{FF2B5EF4-FFF2-40B4-BE49-F238E27FC236}">
                  <a16:creationId xmlns:a16="http://schemas.microsoft.com/office/drawing/2014/main" id="{796D05F5-B955-20D6-869D-67EAC511F5CA}"/>
                </a:ext>
              </a:extLst>
            </p:cNvPr>
            <p:cNvCxnSpPr/>
            <p:nvPr/>
          </p:nvCxnSpPr>
          <p:spPr>
            <a:xfrm>
              <a:off x="3300228" y="5381870"/>
              <a:ext cx="19171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2A9CFCFE-6C11-2E80-42C2-71482EFB3DA9}"/>
                </a:ext>
              </a:extLst>
            </p:cNvPr>
            <p:cNvSpPr txBox="1"/>
            <p:nvPr/>
          </p:nvSpPr>
          <p:spPr>
            <a:xfrm>
              <a:off x="3213388" y="5381870"/>
              <a:ext cx="51291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B. </a:t>
              </a:r>
              <a:r>
                <a:rPr lang="es-MX" dirty="0" err="1"/>
                <a:t>Form</a:t>
              </a:r>
              <a:r>
                <a:rPr lang="es-MX" dirty="0"/>
                <a:t> URL </a:t>
              </a:r>
              <a:r>
                <a:rPr lang="es-MX" dirty="0" err="1"/>
                <a:t>Encode</a:t>
              </a:r>
              <a:r>
                <a:rPr lang="es-MX" dirty="0"/>
                <a:t> – </a:t>
              </a:r>
              <a:r>
                <a:rPr lang="es-MX" dirty="0" err="1"/>
                <a:t>Get</a:t>
              </a:r>
              <a:r>
                <a:rPr lang="es-MX" dirty="0"/>
                <a:t> </a:t>
              </a:r>
              <a:r>
                <a:rPr lang="es-MX" dirty="0" err="1"/>
                <a:t>Request</a:t>
              </a:r>
              <a:r>
                <a:rPr lang="es-MX" dirty="0"/>
                <a:t> </a:t>
              </a:r>
              <a:r>
                <a:rPr lang="es-MX" dirty="0" err="1"/>
                <a:t>with</a:t>
              </a:r>
              <a:r>
                <a:rPr lang="es-MX" dirty="0"/>
                <a:t> </a:t>
              </a:r>
              <a:r>
                <a:rPr lang="es-MX" dirty="0" err="1"/>
                <a:t>query</a:t>
              </a:r>
              <a:r>
                <a:rPr lang="es-MX" dirty="0"/>
                <a:t> </a:t>
              </a:r>
              <a:r>
                <a:rPr lang="es-MX" dirty="0" err="1"/>
                <a:t>params</a:t>
              </a:r>
              <a:endParaRPr lang="en-US" dirty="0"/>
            </a:p>
          </p:txBody>
        </p:sp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02D89BF3-92AB-738B-BE80-026B5D188F4E}"/>
              </a:ext>
            </a:extLst>
          </p:cNvPr>
          <p:cNvGrpSpPr/>
          <p:nvPr/>
        </p:nvGrpSpPr>
        <p:grpSpPr>
          <a:xfrm>
            <a:off x="3213388" y="5899630"/>
            <a:ext cx="4489499" cy="369332"/>
            <a:chOff x="3213388" y="5899630"/>
            <a:chExt cx="4489499" cy="369332"/>
          </a:xfrm>
        </p:grpSpPr>
        <p:cxnSp>
          <p:nvCxnSpPr>
            <p:cNvPr id="40" name="Conector recto de flecha 39">
              <a:extLst>
                <a:ext uri="{FF2B5EF4-FFF2-40B4-BE49-F238E27FC236}">
                  <a16:creationId xmlns:a16="http://schemas.microsoft.com/office/drawing/2014/main" id="{16749DC6-CC74-8068-5B45-962DDEA85AE6}"/>
                </a:ext>
              </a:extLst>
            </p:cNvPr>
            <p:cNvCxnSpPr/>
            <p:nvPr/>
          </p:nvCxnSpPr>
          <p:spPr>
            <a:xfrm>
              <a:off x="3300228" y="5899630"/>
              <a:ext cx="19171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81F397A9-84E9-A34C-922D-DB8DE792A6E8}"/>
                </a:ext>
              </a:extLst>
            </p:cNvPr>
            <p:cNvSpPr txBox="1"/>
            <p:nvPr/>
          </p:nvSpPr>
          <p:spPr>
            <a:xfrm>
              <a:off x="3213388" y="5899630"/>
              <a:ext cx="44894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C. </a:t>
              </a:r>
              <a:r>
                <a:rPr lang="es-MX" dirty="0" err="1"/>
                <a:t>Form</a:t>
              </a:r>
              <a:r>
                <a:rPr lang="es-MX" dirty="0"/>
                <a:t> </a:t>
              </a:r>
              <a:r>
                <a:rPr lang="es-MX" dirty="0" err="1"/>
                <a:t>Body</a:t>
              </a:r>
              <a:r>
                <a:rPr lang="es-MX" dirty="0"/>
                <a:t> – Post </a:t>
              </a:r>
              <a:r>
                <a:rPr lang="es-MX" dirty="0" err="1"/>
                <a:t>Request</a:t>
              </a:r>
              <a:r>
                <a:rPr lang="es-MX" dirty="0"/>
                <a:t> </a:t>
              </a:r>
              <a:r>
                <a:rPr lang="es-MX" dirty="0" err="1"/>
                <a:t>with</a:t>
              </a:r>
              <a:r>
                <a:rPr lang="es-MX" dirty="0"/>
                <a:t> data in </a:t>
              </a:r>
              <a:r>
                <a:rPr lang="es-MX" dirty="0" err="1"/>
                <a:t>body</a:t>
              </a:r>
              <a:endParaRPr lang="en-US" dirty="0"/>
            </a:p>
          </p:txBody>
        </p:sp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23CB2342-D335-96BA-F79B-87365A1793CD}"/>
              </a:ext>
            </a:extLst>
          </p:cNvPr>
          <p:cNvGrpSpPr/>
          <p:nvPr/>
        </p:nvGrpSpPr>
        <p:grpSpPr>
          <a:xfrm>
            <a:off x="3263091" y="6363575"/>
            <a:ext cx="2838085" cy="369332"/>
            <a:chOff x="3263091" y="6363575"/>
            <a:chExt cx="2838085" cy="369332"/>
          </a:xfrm>
        </p:grpSpPr>
        <p:cxnSp>
          <p:nvCxnSpPr>
            <p:cNvPr id="52" name="Conector recto de flecha 51">
              <a:extLst>
                <a:ext uri="{FF2B5EF4-FFF2-40B4-BE49-F238E27FC236}">
                  <a16:creationId xmlns:a16="http://schemas.microsoft.com/office/drawing/2014/main" id="{D001C882-0C10-7690-A9A7-FC57A255B2B4}"/>
                </a:ext>
              </a:extLst>
            </p:cNvPr>
            <p:cNvCxnSpPr/>
            <p:nvPr/>
          </p:nvCxnSpPr>
          <p:spPr>
            <a:xfrm>
              <a:off x="3349931" y="6363575"/>
              <a:ext cx="19171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F13E7476-470A-9E55-3CFD-271AC01D8F9F}"/>
                </a:ext>
              </a:extLst>
            </p:cNvPr>
            <p:cNvSpPr txBox="1"/>
            <p:nvPr/>
          </p:nvSpPr>
          <p:spPr>
            <a:xfrm>
              <a:off x="3263091" y="6363575"/>
              <a:ext cx="2838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D. Ajax </a:t>
              </a:r>
              <a:r>
                <a:rPr lang="es-MX" dirty="0" err="1"/>
                <a:t>Request</a:t>
              </a:r>
              <a:r>
                <a:rPr lang="es-MX" dirty="0"/>
                <a:t> – </a:t>
              </a:r>
              <a:r>
                <a:rPr lang="es-MX" dirty="0" err="1"/>
                <a:t>Get</a:t>
              </a:r>
              <a:r>
                <a:rPr lang="es-MX" dirty="0"/>
                <a:t> / Post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4461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BCBC8D-CD93-7F10-C935-FC5D8E551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538" y="0"/>
            <a:ext cx="9809018" cy="938151"/>
          </a:xfrm>
        </p:spPr>
        <p:txBody>
          <a:bodyPr/>
          <a:lstStyle/>
          <a:p>
            <a:r>
              <a:rPr lang="en-US" dirty="0" err="1">
                <a:latin typeface="Arial Rounded MT Bold" panose="020F0704030504030204" pitchFamily="34" charset="0"/>
              </a:rPr>
              <a:t>Temario</a:t>
            </a:r>
            <a:r>
              <a:rPr lang="en-US" dirty="0">
                <a:latin typeface="Arial Rounded MT Bold" panose="020F0704030504030204" pitchFamily="34" charset="0"/>
              </a:rPr>
              <a:t> del </a:t>
            </a:r>
            <a:r>
              <a:rPr lang="en-US" dirty="0" err="1">
                <a:latin typeface="Arial Rounded MT Bold" panose="020F0704030504030204" pitchFamily="34" charset="0"/>
              </a:rPr>
              <a:t>curso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6FE6E0-EB6A-ED64-0523-B39D5F8673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085602"/>
            <a:ext cx="4878389" cy="5284519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Fundamentos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python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Programaci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ón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orientada a Objetos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Manipulación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librerías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Desarrollo web con python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ciencia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 machine learning.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Automatización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 scripting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Pruebas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 control de versions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Proyecto final.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76BCFC3-522F-4BB1-8041-4AC688DA2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799" y="1085602"/>
            <a:ext cx="4686795" cy="4686795"/>
          </a:xfrm>
        </p:spPr>
      </p:pic>
    </p:spTree>
    <p:extLst>
      <p:ext uri="{BB962C8B-B14F-4D97-AF65-F5344CB8AC3E}">
        <p14:creationId xmlns:p14="http://schemas.microsoft.com/office/powerpoint/2010/main" val="1469277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19C34C1-995F-3CD3-F660-C0B173C8D672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4.1.3.1 </a:t>
            </a:r>
            <a:r>
              <a:rPr lang="pt-BR" dirty="0" err="1">
                <a:latin typeface="Arial Rounded MT Bold" panose="020F0704030504030204" pitchFamily="34" charset="0"/>
              </a:rPr>
              <a:t>desarrollo</a:t>
            </a:r>
            <a:r>
              <a:rPr lang="pt-BR" dirty="0">
                <a:latin typeface="Arial Rounded MT Bold" panose="020F0704030504030204" pitchFamily="34" charset="0"/>
              </a:rPr>
              <a:t> full Stack </a:t>
            </a:r>
            <a:r>
              <a:rPr lang="pt-BR" dirty="0" err="1">
                <a:latin typeface="Arial Rounded MT Bold" panose="020F0704030504030204" pitchFamily="34" charset="0"/>
              </a:rPr>
              <a:t>arquitectura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8D6EBA8-1F72-EC50-8F8E-A71CB5B93579}"/>
              </a:ext>
            </a:extLst>
          </p:cNvPr>
          <p:cNvSpPr txBox="1"/>
          <p:nvPr/>
        </p:nvSpPr>
        <p:spPr>
          <a:xfrm>
            <a:off x="634020" y="1052178"/>
            <a:ext cx="23535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Capa</a:t>
            </a:r>
            <a:r>
              <a:rPr lang="en-US" sz="3200" dirty="0"/>
              <a:t> </a:t>
            </a:r>
            <a:r>
              <a:rPr lang="en-US" sz="3200" dirty="0" err="1"/>
              <a:t>Cliente</a:t>
            </a:r>
            <a:endParaRPr lang="en-US" sz="32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508BBB4-DA7B-5BD0-74CA-8AC8CC477B32}"/>
              </a:ext>
            </a:extLst>
          </p:cNvPr>
          <p:cNvSpPr txBox="1"/>
          <p:nvPr/>
        </p:nvSpPr>
        <p:spPr>
          <a:xfrm>
            <a:off x="5202967" y="1051248"/>
            <a:ext cx="30298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Capa</a:t>
            </a:r>
            <a:r>
              <a:rPr lang="en-US" sz="3200" dirty="0"/>
              <a:t> de la </a:t>
            </a:r>
            <a:r>
              <a:rPr lang="en-US" sz="3200" dirty="0" err="1"/>
              <a:t>Nuve</a:t>
            </a:r>
            <a:endParaRPr lang="en-US" sz="32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957D7E9-D09A-6484-428A-A276682BEB6B}"/>
              </a:ext>
            </a:extLst>
          </p:cNvPr>
          <p:cNvSpPr txBox="1"/>
          <p:nvPr/>
        </p:nvSpPr>
        <p:spPr>
          <a:xfrm>
            <a:off x="9406429" y="1051249"/>
            <a:ext cx="215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Capa</a:t>
            </a:r>
            <a:r>
              <a:rPr lang="en-US" sz="3200" dirty="0"/>
              <a:t> Datos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3687016-C721-FE61-33A0-E03353375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20" y="1873913"/>
            <a:ext cx="942975" cy="8191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48415C44-C2BD-0049-5563-2D62D121C7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19" y="2930023"/>
            <a:ext cx="942975" cy="771525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514A2B6-AC90-0AE9-B215-83A233C01E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89" y="3986133"/>
            <a:ext cx="761633" cy="5356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034AF6E2-1F5F-FBE2-4D99-020B1F1CFE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179" y="4806318"/>
            <a:ext cx="484359" cy="58477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36B1C1E-3AF9-043A-4470-DBC956670E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260" y="5675678"/>
            <a:ext cx="1371600" cy="942975"/>
          </a:xfrm>
          <a:prstGeom prst="rect">
            <a:avLst/>
          </a:prstGeom>
        </p:spPr>
      </p:pic>
      <p:sp>
        <p:nvSpPr>
          <p:cNvPr id="17" name="Rectángulo: esquinas redondeadas 16">
            <a:extLst>
              <a:ext uri="{FF2B5EF4-FFF2-40B4-BE49-F238E27FC236}">
                <a16:creationId xmlns:a16="http://schemas.microsoft.com/office/drawing/2014/main" id="{54CCB7D0-7A7B-4AD6-FDA5-F503AE468BCC}"/>
              </a:ext>
            </a:extLst>
          </p:cNvPr>
          <p:cNvSpPr/>
          <p:nvPr/>
        </p:nvSpPr>
        <p:spPr>
          <a:xfrm>
            <a:off x="1979525" y="1753784"/>
            <a:ext cx="1528936" cy="194776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Desk</a:t>
            </a:r>
            <a:r>
              <a:rPr lang="es-MX" dirty="0"/>
              <a:t> App</a:t>
            </a:r>
          </a:p>
          <a:p>
            <a:pPr algn="ctr"/>
            <a:endParaRPr lang="es-MX" dirty="0"/>
          </a:p>
          <a:p>
            <a:pPr algn="ctr"/>
            <a:r>
              <a:rPr lang="es-MX" dirty="0"/>
              <a:t>Windows, Mac OS,</a:t>
            </a:r>
          </a:p>
          <a:p>
            <a:pPr algn="ctr"/>
            <a:r>
              <a:rPr lang="es-MX" dirty="0"/>
              <a:t>Linux</a:t>
            </a:r>
          </a:p>
          <a:p>
            <a:pPr algn="ctr"/>
            <a:endParaRPr lang="es-MX" dirty="0"/>
          </a:p>
          <a:p>
            <a:pPr algn="ctr"/>
            <a:r>
              <a:rPr lang="es-MX" dirty="0"/>
              <a:t>App Store</a:t>
            </a:r>
            <a:endParaRPr lang="en-US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F20E8B5E-C861-7CED-96EB-AA0630C68224}"/>
              </a:ext>
            </a:extLst>
          </p:cNvPr>
          <p:cNvSpPr/>
          <p:nvPr/>
        </p:nvSpPr>
        <p:spPr>
          <a:xfrm>
            <a:off x="1995005" y="3893397"/>
            <a:ext cx="1497976" cy="1404960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Mobile App</a:t>
            </a:r>
          </a:p>
          <a:p>
            <a:pPr algn="ctr"/>
            <a:endParaRPr lang="es-MX" dirty="0"/>
          </a:p>
          <a:p>
            <a:pPr algn="ctr"/>
            <a:r>
              <a:rPr lang="es-MX" dirty="0"/>
              <a:t>Android</a:t>
            </a:r>
          </a:p>
          <a:p>
            <a:pPr algn="ctr"/>
            <a:r>
              <a:rPr lang="es-MX" dirty="0"/>
              <a:t>iOS</a:t>
            </a:r>
          </a:p>
          <a:p>
            <a:pPr algn="ctr"/>
            <a:r>
              <a:rPr lang="es-MX" dirty="0"/>
              <a:t>App Store</a:t>
            </a: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4E08BA97-C457-FE86-D6E6-3BE64D281905}"/>
              </a:ext>
            </a:extLst>
          </p:cNvPr>
          <p:cNvSpPr/>
          <p:nvPr/>
        </p:nvSpPr>
        <p:spPr>
          <a:xfrm>
            <a:off x="1899871" y="5391093"/>
            <a:ext cx="1608590" cy="1391696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b="1" u="sng" dirty="0"/>
              <a:t>SPA</a:t>
            </a:r>
          </a:p>
          <a:p>
            <a:pPr algn="ctr"/>
            <a:r>
              <a:rPr lang="es-MX" sz="1200" dirty="0"/>
              <a:t>HTML5, CSS3, HTMX</a:t>
            </a:r>
          </a:p>
          <a:p>
            <a:pPr algn="ctr"/>
            <a:r>
              <a:rPr lang="es-MX" sz="1200" dirty="0" err="1"/>
              <a:t>Javascript</a:t>
            </a:r>
            <a:r>
              <a:rPr lang="es-MX" sz="1200" dirty="0"/>
              <a:t> </a:t>
            </a:r>
            <a:r>
              <a:rPr lang="es-MX" sz="1200" dirty="0" err="1"/>
              <a:t>React</a:t>
            </a:r>
            <a:r>
              <a:rPr lang="es-MX" sz="1200" dirty="0"/>
              <a:t>, Angular </a:t>
            </a:r>
            <a:r>
              <a:rPr lang="es-MX" sz="1200" dirty="0" err="1"/>
              <a:t>Vue</a:t>
            </a:r>
            <a:r>
              <a:rPr lang="es-MX" sz="1200" dirty="0"/>
              <a:t>, </a:t>
            </a:r>
            <a:r>
              <a:rPr lang="es-MX" sz="1200" dirty="0" err="1"/>
              <a:t>NextJS</a:t>
            </a:r>
            <a:endParaRPr lang="es-MX" sz="1200" dirty="0"/>
          </a:p>
          <a:p>
            <a:pPr algn="ctr"/>
            <a:r>
              <a:rPr lang="es-MX" sz="1200" dirty="0"/>
              <a:t>UI </a:t>
            </a:r>
            <a:r>
              <a:rPr lang="es-MX" sz="1200" dirty="0" err="1"/>
              <a:t>libraries</a:t>
            </a:r>
            <a:r>
              <a:rPr lang="es-MX" sz="1200" dirty="0"/>
              <a:t>:</a:t>
            </a:r>
          </a:p>
          <a:p>
            <a:pPr algn="ctr"/>
            <a:r>
              <a:rPr lang="es-MX" sz="1200" dirty="0"/>
              <a:t>Material, </a:t>
            </a:r>
            <a:r>
              <a:rPr lang="es-MX" sz="1200" dirty="0" err="1"/>
              <a:t>Tailwind</a:t>
            </a:r>
            <a:r>
              <a:rPr lang="es-MX" sz="1200" dirty="0"/>
              <a:t>, Bootstrap, </a:t>
            </a:r>
            <a:r>
              <a:rPr lang="es-MX" sz="1200" dirty="0" err="1"/>
              <a:t>Shadcn</a:t>
            </a:r>
            <a:r>
              <a:rPr lang="es-MX" sz="1200" dirty="0"/>
              <a:t>.</a:t>
            </a:r>
            <a:endParaRPr lang="en-US" sz="1200" dirty="0"/>
          </a:p>
        </p:txBody>
      </p:sp>
      <p:grpSp>
        <p:nvGrpSpPr>
          <p:cNvPr id="49" name="Grupo 48">
            <a:extLst>
              <a:ext uri="{FF2B5EF4-FFF2-40B4-BE49-F238E27FC236}">
                <a16:creationId xmlns:a16="http://schemas.microsoft.com/office/drawing/2014/main" id="{5BC498D5-45DC-74DD-5793-11C0A3804BF7}"/>
              </a:ext>
            </a:extLst>
          </p:cNvPr>
          <p:cNvGrpSpPr/>
          <p:nvPr/>
        </p:nvGrpSpPr>
        <p:grpSpPr>
          <a:xfrm>
            <a:off x="5292210" y="1873913"/>
            <a:ext cx="972959" cy="1517775"/>
            <a:chOff x="5292210" y="1873913"/>
            <a:chExt cx="972959" cy="1517775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81959530-EA14-1B39-D124-445A321E0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86400" y="1873913"/>
              <a:ext cx="609600" cy="942975"/>
            </a:xfrm>
            <a:prstGeom prst="rect">
              <a:avLst/>
            </a:prstGeom>
          </p:spPr>
        </p:pic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A7CD043E-0E54-5E94-9B2C-5A596D7C8707}"/>
                </a:ext>
              </a:extLst>
            </p:cNvPr>
            <p:cNvSpPr txBox="1"/>
            <p:nvPr/>
          </p:nvSpPr>
          <p:spPr>
            <a:xfrm>
              <a:off x="5292210" y="2745357"/>
              <a:ext cx="9729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Servidor</a:t>
              </a:r>
            </a:p>
            <a:p>
              <a:pPr algn="ctr"/>
              <a:r>
                <a:rPr lang="es-MX" dirty="0"/>
                <a:t>Front</a:t>
              </a:r>
              <a:endParaRPr lang="en-US" dirty="0"/>
            </a:p>
          </p:txBody>
        </p:sp>
      </p:grp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B3FDA971-9B1B-F6E5-BBE5-8D10746E83EA}"/>
              </a:ext>
            </a:extLst>
          </p:cNvPr>
          <p:cNvSpPr/>
          <p:nvPr/>
        </p:nvSpPr>
        <p:spPr>
          <a:xfrm>
            <a:off x="6457839" y="1682773"/>
            <a:ext cx="2091788" cy="367682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Web Server</a:t>
            </a:r>
          </a:p>
        </p:txBody>
      </p:sp>
      <p:sp>
        <p:nvSpPr>
          <p:cNvPr id="38" name="Diagrama de flujo: disco magnético 37">
            <a:extLst>
              <a:ext uri="{FF2B5EF4-FFF2-40B4-BE49-F238E27FC236}">
                <a16:creationId xmlns:a16="http://schemas.microsoft.com/office/drawing/2014/main" id="{41778459-0608-6F54-23E0-57ED28F5723B}"/>
              </a:ext>
            </a:extLst>
          </p:cNvPr>
          <p:cNvSpPr/>
          <p:nvPr/>
        </p:nvSpPr>
        <p:spPr>
          <a:xfrm>
            <a:off x="10837271" y="1806539"/>
            <a:ext cx="1180557" cy="1283158"/>
          </a:xfrm>
          <a:prstGeom prst="flowChartMagneticDisk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Oracle</a:t>
            </a:r>
          </a:p>
          <a:p>
            <a:pPr algn="ctr"/>
            <a:r>
              <a:rPr lang="es-MX" dirty="0" err="1"/>
              <a:t>SQLServer</a:t>
            </a:r>
            <a:endParaRPr lang="es-MX" dirty="0"/>
          </a:p>
          <a:p>
            <a:pPr algn="ctr"/>
            <a:r>
              <a:rPr lang="es-MX" dirty="0"/>
              <a:t>MySQL</a:t>
            </a:r>
          </a:p>
          <a:p>
            <a:pPr algn="ctr"/>
            <a:r>
              <a:rPr lang="es-MX" dirty="0" err="1"/>
              <a:t>Postgres</a:t>
            </a:r>
            <a:endParaRPr lang="en-US" dirty="0"/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FEC5056F-0CD2-1604-6BF6-C821D584E0F3}"/>
              </a:ext>
            </a:extLst>
          </p:cNvPr>
          <p:cNvGrpSpPr/>
          <p:nvPr/>
        </p:nvGrpSpPr>
        <p:grpSpPr>
          <a:xfrm>
            <a:off x="9670882" y="1780141"/>
            <a:ext cx="972959" cy="1594031"/>
            <a:chOff x="9670882" y="1780141"/>
            <a:chExt cx="972959" cy="1594031"/>
          </a:xfrm>
        </p:grpSpPr>
        <p:pic>
          <p:nvPicPr>
            <p:cNvPr id="39" name="Imagen 38">
              <a:extLst>
                <a:ext uri="{FF2B5EF4-FFF2-40B4-BE49-F238E27FC236}">
                  <a16:creationId xmlns:a16="http://schemas.microsoft.com/office/drawing/2014/main" id="{14D32CE1-6B57-780A-0BAE-A5305ED96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83663" y="1780141"/>
              <a:ext cx="609600" cy="942975"/>
            </a:xfrm>
            <a:prstGeom prst="rect">
              <a:avLst/>
            </a:prstGeom>
          </p:spPr>
        </p:pic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551AAA57-0386-6582-CCDA-A05325BD00EF}"/>
                </a:ext>
              </a:extLst>
            </p:cNvPr>
            <p:cNvSpPr txBox="1"/>
            <p:nvPr/>
          </p:nvSpPr>
          <p:spPr>
            <a:xfrm>
              <a:off x="9670882" y="2727841"/>
              <a:ext cx="9729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Servidor</a:t>
              </a:r>
            </a:p>
            <a:p>
              <a:pPr algn="ctr"/>
              <a:r>
                <a:rPr lang="es-MX" dirty="0"/>
                <a:t>DB</a:t>
              </a:r>
              <a:endParaRPr lang="en-US" dirty="0"/>
            </a:p>
          </p:txBody>
        </p:sp>
      </p:grp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78C907B7-F7DA-364E-AF20-9C75F482D138}"/>
              </a:ext>
            </a:extLst>
          </p:cNvPr>
          <p:cNvSpPr/>
          <p:nvPr/>
        </p:nvSpPr>
        <p:spPr>
          <a:xfrm>
            <a:off x="6457839" y="2131431"/>
            <a:ext cx="2091788" cy="367682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Web App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3E3F43C8-DDA9-4D62-BB47-3C1CD73C4657}"/>
              </a:ext>
            </a:extLst>
          </p:cNvPr>
          <p:cNvSpPr/>
          <p:nvPr/>
        </p:nvSpPr>
        <p:spPr>
          <a:xfrm>
            <a:off x="6457839" y="2593987"/>
            <a:ext cx="2091788" cy="367682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Docker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54C72F91-1DEF-8C52-8068-39C67010F1CE}"/>
              </a:ext>
            </a:extLst>
          </p:cNvPr>
          <p:cNvGrpSpPr/>
          <p:nvPr/>
        </p:nvGrpSpPr>
        <p:grpSpPr>
          <a:xfrm>
            <a:off x="5309088" y="3672920"/>
            <a:ext cx="972959" cy="1517775"/>
            <a:chOff x="5292210" y="1873913"/>
            <a:chExt cx="972959" cy="1517775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C185C9D6-5CAB-876A-4539-24D8D78548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86400" y="1873913"/>
              <a:ext cx="609600" cy="942975"/>
            </a:xfrm>
            <a:prstGeom prst="rect">
              <a:avLst/>
            </a:prstGeom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F8441114-7ED3-F3D9-3979-8A60AE643672}"/>
                </a:ext>
              </a:extLst>
            </p:cNvPr>
            <p:cNvSpPr txBox="1"/>
            <p:nvPr/>
          </p:nvSpPr>
          <p:spPr>
            <a:xfrm>
              <a:off x="5292210" y="2745357"/>
              <a:ext cx="9729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Servidor</a:t>
              </a:r>
            </a:p>
            <a:p>
              <a:pPr algn="ctr"/>
              <a:r>
                <a:rPr lang="es-MX" dirty="0" err="1"/>
                <a:t>Backend</a:t>
              </a:r>
              <a:endParaRPr lang="en-US" dirty="0"/>
            </a:p>
          </p:txBody>
        </p:sp>
      </p:grpSp>
      <p:sp>
        <p:nvSpPr>
          <p:cNvPr id="15" name="Rectángulo: esquinas redondeadas 14">
            <a:extLst>
              <a:ext uri="{FF2B5EF4-FFF2-40B4-BE49-F238E27FC236}">
                <a16:creationId xmlns:a16="http://schemas.microsoft.com/office/drawing/2014/main" id="{8C157DA6-CBB8-838A-3F18-DE83B1274EC1}"/>
              </a:ext>
            </a:extLst>
          </p:cNvPr>
          <p:cNvSpPr/>
          <p:nvPr/>
        </p:nvSpPr>
        <p:spPr>
          <a:xfrm>
            <a:off x="6458599" y="3690443"/>
            <a:ext cx="2091788" cy="367682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Monolit</a:t>
            </a:r>
            <a:r>
              <a:rPr lang="es-MX" dirty="0"/>
              <a:t> App Server</a:t>
            </a: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F5CFAD57-8E12-54AE-44FC-E2C8AD0E90B4}"/>
              </a:ext>
            </a:extLst>
          </p:cNvPr>
          <p:cNvSpPr/>
          <p:nvPr/>
        </p:nvSpPr>
        <p:spPr>
          <a:xfrm>
            <a:off x="6457839" y="4143032"/>
            <a:ext cx="2091788" cy="367682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API Gateway</a:t>
            </a:r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E68377E6-11C7-810B-A2C2-D9C13416CAFF}"/>
              </a:ext>
            </a:extLst>
          </p:cNvPr>
          <p:cNvSpPr/>
          <p:nvPr/>
        </p:nvSpPr>
        <p:spPr>
          <a:xfrm>
            <a:off x="6458599" y="5126868"/>
            <a:ext cx="886746" cy="367682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Docker</a:t>
            </a:r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607133D8-DF99-1850-90D7-A3699689F353}"/>
              </a:ext>
            </a:extLst>
          </p:cNvPr>
          <p:cNvSpPr/>
          <p:nvPr/>
        </p:nvSpPr>
        <p:spPr>
          <a:xfrm>
            <a:off x="5354800" y="5562672"/>
            <a:ext cx="1349730" cy="367682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Kubernetes</a:t>
            </a:r>
            <a:endParaRPr lang="es-MX" dirty="0"/>
          </a:p>
        </p:txBody>
      </p:sp>
      <p:sp>
        <p:nvSpPr>
          <p:cNvPr id="32" name="Rectángulo: esquinas redondeadas 31">
            <a:extLst>
              <a:ext uri="{FF2B5EF4-FFF2-40B4-BE49-F238E27FC236}">
                <a16:creationId xmlns:a16="http://schemas.microsoft.com/office/drawing/2014/main" id="{276F895B-2EF2-D06E-4E0B-6D9B2FE657AA}"/>
              </a:ext>
            </a:extLst>
          </p:cNvPr>
          <p:cNvSpPr/>
          <p:nvPr/>
        </p:nvSpPr>
        <p:spPr>
          <a:xfrm>
            <a:off x="5354800" y="5974319"/>
            <a:ext cx="3194827" cy="367682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MicroServices</a:t>
            </a:r>
            <a:r>
              <a:rPr lang="es-MX" dirty="0"/>
              <a:t> </a:t>
            </a:r>
            <a:r>
              <a:rPr lang="es-MX" dirty="0" err="1"/>
              <a:t>Coordinator</a:t>
            </a:r>
            <a:endParaRPr lang="es-MX" dirty="0"/>
          </a:p>
        </p:txBody>
      </p:sp>
      <p:sp>
        <p:nvSpPr>
          <p:cNvPr id="33" name="Rectángulo: esquinas redondeadas 32">
            <a:extLst>
              <a:ext uri="{FF2B5EF4-FFF2-40B4-BE49-F238E27FC236}">
                <a16:creationId xmlns:a16="http://schemas.microsoft.com/office/drawing/2014/main" id="{4F007F7A-CA85-8714-EA22-56E4FD263156}"/>
              </a:ext>
            </a:extLst>
          </p:cNvPr>
          <p:cNvSpPr/>
          <p:nvPr/>
        </p:nvSpPr>
        <p:spPr>
          <a:xfrm>
            <a:off x="7546312" y="5134039"/>
            <a:ext cx="1003315" cy="367682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Redis</a:t>
            </a:r>
          </a:p>
        </p:txBody>
      </p:sp>
      <p:sp>
        <p:nvSpPr>
          <p:cNvPr id="41" name="Rectángulo: esquinas redondeadas 40">
            <a:extLst>
              <a:ext uri="{FF2B5EF4-FFF2-40B4-BE49-F238E27FC236}">
                <a16:creationId xmlns:a16="http://schemas.microsoft.com/office/drawing/2014/main" id="{5150ACCE-5E47-4D0B-70D9-7DCF1261E1F1}"/>
              </a:ext>
            </a:extLst>
          </p:cNvPr>
          <p:cNvSpPr/>
          <p:nvPr/>
        </p:nvSpPr>
        <p:spPr>
          <a:xfrm>
            <a:off x="5354800" y="5140984"/>
            <a:ext cx="1003315" cy="367682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MQTT</a:t>
            </a:r>
          </a:p>
        </p:txBody>
      </p:sp>
      <p:sp>
        <p:nvSpPr>
          <p:cNvPr id="42" name="Rectángulo: esquinas redondeadas 41">
            <a:extLst>
              <a:ext uri="{FF2B5EF4-FFF2-40B4-BE49-F238E27FC236}">
                <a16:creationId xmlns:a16="http://schemas.microsoft.com/office/drawing/2014/main" id="{B6B2031F-D4A1-E307-501A-2A6AEFA61F5E}"/>
              </a:ext>
            </a:extLst>
          </p:cNvPr>
          <p:cNvSpPr/>
          <p:nvPr/>
        </p:nvSpPr>
        <p:spPr>
          <a:xfrm>
            <a:off x="6843687" y="5581128"/>
            <a:ext cx="1003315" cy="367682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DevOps</a:t>
            </a:r>
          </a:p>
        </p:txBody>
      </p:sp>
      <p:sp>
        <p:nvSpPr>
          <p:cNvPr id="43" name="Rectángulo: esquinas redondeadas 42">
            <a:extLst>
              <a:ext uri="{FF2B5EF4-FFF2-40B4-BE49-F238E27FC236}">
                <a16:creationId xmlns:a16="http://schemas.microsoft.com/office/drawing/2014/main" id="{BCC9DF6F-9B77-6BAB-06F8-4D2745042BAF}"/>
              </a:ext>
            </a:extLst>
          </p:cNvPr>
          <p:cNvSpPr/>
          <p:nvPr/>
        </p:nvSpPr>
        <p:spPr>
          <a:xfrm>
            <a:off x="7956013" y="5581128"/>
            <a:ext cx="593614" cy="367682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IoT</a:t>
            </a:r>
            <a:endParaRPr lang="es-MX" dirty="0"/>
          </a:p>
        </p:txBody>
      </p:sp>
      <p:grpSp>
        <p:nvGrpSpPr>
          <p:cNvPr id="69" name="Grupo 68">
            <a:extLst>
              <a:ext uri="{FF2B5EF4-FFF2-40B4-BE49-F238E27FC236}">
                <a16:creationId xmlns:a16="http://schemas.microsoft.com/office/drawing/2014/main" id="{8257B8C8-D8E3-BB38-4602-D63E08797104}"/>
              </a:ext>
            </a:extLst>
          </p:cNvPr>
          <p:cNvGrpSpPr/>
          <p:nvPr/>
        </p:nvGrpSpPr>
        <p:grpSpPr>
          <a:xfrm>
            <a:off x="6367403" y="4573240"/>
            <a:ext cx="2177144" cy="445386"/>
            <a:chOff x="6367403" y="4573240"/>
            <a:chExt cx="2177144" cy="445386"/>
          </a:xfrm>
        </p:grpSpPr>
        <p:sp>
          <p:nvSpPr>
            <p:cNvPr id="23" name="Rectángulo: esquinas redondeadas 22">
              <a:extLst>
                <a:ext uri="{FF2B5EF4-FFF2-40B4-BE49-F238E27FC236}">
                  <a16:creationId xmlns:a16="http://schemas.microsoft.com/office/drawing/2014/main" id="{A1D9A7F0-EBA2-E9A4-6B24-ABE2F4A7C348}"/>
                </a:ext>
              </a:extLst>
            </p:cNvPr>
            <p:cNvSpPr/>
            <p:nvPr/>
          </p:nvSpPr>
          <p:spPr>
            <a:xfrm>
              <a:off x="6367403" y="4573240"/>
              <a:ext cx="2091788" cy="367682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 err="1"/>
                <a:t>Microservices</a:t>
              </a:r>
              <a:endParaRPr lang="es-MX" dirty="0"/>
            </a:p>
          </p:txBody>
        </p:sp>
        <p:sp>
          <p:nvSpPr>
            <p:cNvPr id="44" name="Rectángulo: esquinas redondeadas 43">
              <a:extLst>
                <a:ext uri="{FF2B5EF4-FFF2-40B4-BE49-F238E27FC236}">
                  <a16:creationId xmlns:a16="http://schemas.microsoft.com/office/drawing/2014/main" id="{65AAD6DE-288E-278A-C6F4-B21FEF0B746F}"/>
                </a:ext>
              </a:extLst>
            </p:cNvPr>
            <p:cNvSpPr/>
            <p:nvPr/>
          </p:nvSpPr>
          <p:spPr>
            <a:xfrm>
              <a:off x="6452759" y="4650944"/>
              <a:ext cx="2091788" cy="367682"/>
            </a:xfrm>
            <a:prstGeom prst="round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 err="1"/>
                <a:t>Microservices</a:t>
              </a:r>
              <a:endParaRPr lang="es-MX" dirty="0"/>
            </a:p>
          </p:txBody>
        </p: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682B1AC8-CC19-FE69-2407-FC14C223F8C5}"/>
              </a:ext>
            </a:extLst>
          </p:cNvPr>
          <p:cNvGrpSpPr/>
          <p:nvPr/>
        </p:nvGrpSpPr>
        <p:grpSpPr>
          <a:xfrm>
            <a:off x="3834116" y="2805424"/>
            <a:ext cx="1342034" cy="2769932"/>
            <a:chOff x="3834116" y="2805424"/>
            <a:chExt cx="1342034" cy="2769932"/>
          </a:xfrm>
        </p:grpSpPr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1C1B8D3A-2AAB-BE3B-AC66-6913594DD7AE}"/>
                </a:ext>
              </a:extLst>
            </p:cNvPr>
            <p:cNvGrpSpPr/>
            <p:nvPr/>
          </p:nvGrpSpPr>
          <p:grpSpPr>
            <a:xfrm>
              <a:off x="3900440" y="2805424"/>
              <a:ext cx="1209387" cy="1818803"/>
              <a:chOff x="3900440" y="2805424"/>
              <a:chExt cx="1209387" cy="1818803"/>
            </a:xfrm>
          </p:grpSpPr>
          <p:sp>
            <p:nvSpPr>
              <p:cNvPr id="60" name="CuadroTexto 59">
                <a:extLst>
                  <a:ext uri="{FF2B5EF4-FFF2-40B4-BE49-F238E27FC236}">
                    <a16:creationId xmlns:a16="http://schemas.microsoft.com/office/drawing/2014/main" id="{11477975-899A-72B7-BCF2-069A68260E16}"/>
                  </a:ext>
                </a:extLst>
              </p:cNvPr>
              <p:cNvSpPr txBox="1"/>
              <p:nvPr/>
            </p:nvSpPr>
            <p:spPr>
              <a:xfrm>
                <a:off x="4113107" y="2805424"/>
                <a:ext cx="795411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s-MX" b="1" u="sng" dirty="0"/>
                  <a:t>Cloud</a:t>
                </a:r>
              </a:p>
              <a:p>
                <a:pPr algn="ctr"/>
                <a:r>
                  <a:rPr lang="es-MX" dirty="0"/>
                  <a:t>AWS</a:t>
                </a:r>
              </a:p>
              <a:p>
                <a:pPr algn="ctr"/>
                <a:r>
                  <a:rPr lang="es-MX" dirty="0"/>
                  <a:t>OCI</a:t>
                </a:r>
              </a:p>
              <a:p>
                <a:pPr algn="ctr"/>
                <a:r>
                  <a:rPr lang="es-MX" dirty="0"/>
                  <a:t>GCC</a:t>
                </a:r>
              </a:p>
              <a:p>
                <a:pPr algn="ctr"/>
                <a:r>
                  <a:rPr lang="es-MX" dirty="0"/>
                  <a:t>AZURE</a:t>
                </a:r>
                <a:endParaRPr lang="en-US" dirty="0"/>
              </a:p>
            </p:txBody>
          </p:sp>
          <p:sp>
            <p:nvSpPr>
              <p:cNvPr id="61" name="Flecha: a la izquierda y derecha 60">
                <a:extLst>
                  <a:ext uri="{FF2B5EF4-FFF2-40B4-BE49-F238E27FC236}">
                    <a16:creationId xmlns:a16="http://schemas.microsoft.com/office/drawing/2014/main" id="{33D30E4F-5A1F-B3CC-A73A-D1D779EA0042}"/>
                  </a:ext>
                </a:extLst>
              </p:cNvPr>
              <p:cNvSpPr/>
              <p:nvPr/>
            </p:nvSpPr>
            <p:spPr>
              <a:xfrm>
                <a:off x="3900440" y="4075386"/>
                <a:ext cx="1209387" cy="548841"/>
              </a:xfrm>
              <a:prstGeom prst="leftRightArrow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C4CF74BE-AAF2-CDE2-936A-EF55E3F2513B}"/>
                </a:ext>
              </a:extLst>
            </p:cNvPr>
            <p:cNvSpPr txBox="1"/>
            <p:nvPr/>
          </p:nvSpPr>
          <p:spPr>
            <a:xfrm>
              <a:off x="3834116" y="4652026"/>
              <a:ext cx="134203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dirty="0"/>
                <a:t>REST (JSON)</a:t>
              </a:r>
            </a:p>
            <a:p>
              <a:pPr algn="ctr"/>
              <a:r>
                <a:rPr lang="es-MX" dirty="0"/>
                <a:t>Sockets</a:t>
              </a:r>
            </a:p>
            <a:p>
              <a:pPr algn="ctr"/>
              <a:r>
                <a:rPr lang="es-MX" dirty="0" err="1"/>
                <a:t>WebSockets</a:t>
              </a:r>
              <a:endParaRPr lang="en-US" dirty="0"/>
            </a:p>
          </p:txBody>
        </p:sp>
      </p:grpSp>
      <p:sp>
        <p:nvSpPr>
          <p:cNvPr id="67" name="Rectángulo: esquinas redondeadas 66">
            <a:extLst>
              <a:ext uri="{FF2B5EF4-FFF2-40B4-BE49-F238E27FC236}">
                <a16:creationId xmlns:a16="http://schemas.microsoft.com/office/drawing/2014/main" id="{6B14310F-5CE0-775E-690D-313B4D7BF0B6}"/>
              </a:ext>
            </a:extLst>
          </p:cNvPr>
          <p:cNvSpPr/>
          <p:nvPr/>
        </p:nvSpPr>
        <p:spPr>
          <a:xfrm>
            <a:off x="6457839" y="3040364"/>
            <a:ext cx="2091788" cy="367682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Kubernetes</a:t>
            </a:r>
            <a:endParaRPr lang="es-MX" dirty="0"/>
          </a:p>
        </p:txBody>
      </p:sp>
      <p:sp>
        <p:nvSpPr>
          <p:cNvPr id="68" name="Rectángulo: esquinas redondeadas 67">
            <a:extLst>
              <a:ext uri="{FF2B5EF4-FFF2-40B4-BE49-F238E27FC236}">
                <a16:creationId xmlns:a16="http://schemas.microsoft.com/office/drawing/2014/main" id="{AFC427CE-F83B-797E-545D-1563FBF73767}"/>
              </a:ext>
            </a:extLst>
          </p:cNvPr>
          <p:cNvSpPr/>
          <p:nvPr/>
        </p:nvSpPr>
        <p:spPr>
          <a:xfrm>
            <a:off x="5354801" y="6415931"/>
            <a:ext cx="1799626" cy="367682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External</a:t>
            </a:r>
            <a:r>
              <a:rPr lang="es-MX" dirty="0"/>
              <a:t> </a:t>
            </a:r>
            <a:r>
              <a:rPr lang="es-MX" dirty="0" err="1"/>
              <a:t>Services</a:t>
            </a:r>
            <a:endParaRPr lang="es-MX" dirty="0"/>
          </a:p>
        </p:txBody>
      </p:sp>
      <p:sp>
        <p:nvSpPr>
          <p:cNvPr id="70" name="Rectángulo: esquinas redondeadas 69">
            <a:extLst>
              <a:ext uri="{FF2B5EF4-FFF2-40B4-BE49-F238E27FC236}">
                <a16:creationId xmlns:a16="http://schemas.microsoft.com/office/drawing/2014/main" id="{0622F214-6291-A019-6F01-FE6B0C087184}"/>
              </a:ext>
            </a:extLst>
          </p:cNvPr>
          <p:cNvSpPr/>
          <p:nvPr/>
        </p:nvSpPr>
        <p:spPr>
          <a:xfrm>
            <a:off x="7154427" y="6420357"/>
            <a:ext cx="1420068" cy="367682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WorkFlow</a:t>
            </a:r>
            <a:r>
              <a:rPr lang="es-MX" dirty="0"/>
              <a:t> O </a:t>
            </a:r>
          </a:p>
        </p:txBody>
      </p:sp>
      <p:sp>
        <p:nvSpPr>
          <p:cNvPr id="71" name="Diagrama de flujo: disco magnético 70">
            <a:extLst>
              <a:ext uri="{FF2B5EF4-FFF2-40B4-BE49-F238E27FC236}">
                <a16:creationId xmlns:a16="http://schemas.microsoft.com/office/drawing/2014/main" id="{C5229022-123B-5DC0-696A-C8A4BC4C85A7}"/>
              </a:ext>
            </a:extLst>
          </p:cNvPr>
          <p:cNvSpPr/>
          <p:nvPr/>
        </p:nvSpPr>
        <p:spPr>
          <a:xfrm>
            <a:off x="10837271" y="3523160"/>
            <a:ext cx="1180557" cy="1283158"/>
          </a:xfrm>
          <a:prstGeom prst="flowChartMagneticDisk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Oracle</a:t>
            </a:r>
          </a:p>
          <a:p>
            <a:pPr algn="ctr"/>
            <a:r>
              <a:rPr lang="es-MX" dirty="0" err="1"/>
              <a:t>SQLServer</a:t>
            </a:r>
            <a:endParaRPr lang="es-MX" dirty="0"/>
          </a:p>
          <a:p>
            <a:pPr algn="ctr"/>
            <a:r>
              <a:rPr lang="es-MX" dirty="0"/>
              <a:t>MySQL</a:t>
            </a:r>
          </a:p>
          <a:p>
            <a:pPr algn="ctr"/>
            <a:r>
              <a:rPr lang="es-MX" dirty="0" err="1"/>
              <a:t>Postgres</a:t>
            </a:r>
            <a:endParaRPr lang="en-US" dirty="0"/>
          </a:p>
        </p:txBody>
      </p:sp>
      <p:grpSp>
        <p:nvGrpSpPr>
          <p:cNvPr id="72" name="Grupo 71">
            <a:extLst>
              <a:ext uri="{FF2B5EF4-FFF2-40B4-BE49-F238E27FC236}">
                <a16:creationId xmlns:a16="http://schemas.microsoft.com/office/drawing/2014/main" id="{832AC3A3-C581-F499-34FE-60878948C146}"/>
              </a:ext>
            </a:extLst>
          </p:cNvPr>
          <p:cNvGrpSpPr/>
          <p:nvPr/>
        </p:nvGrpSpPr>
        <p:grpSpPr>
          <a:xfrm>
            <a:off x="9670882" y="3496762"/>
            <a:ext cx="972959" cy="1594031"/>
            <a:chOff x="9670882" y="1780141"/>
            <a:chExt cx="972959" cy="1594031"/>
          </a:xfrm>
        </p:grpSpPr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5CA82946-952B-1FC4-DFD2-5C1B83A16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83663" y="1780141"/>
              <a:ext cx="609600" cy="942975"/>
            </a:xfrm>
            <a:prstGeom prst="rect">
              <a:avLst/>
            </a:prstGeom>
          </p:spPr>
        </p:pic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0D07F866-6849-A155-DB13-19656BAC30D2}"/>
                </a:ext>
              </a:extLst>
            </p:cNvPr>
            <p:cNvSpPr txBox="1"/>
            <p:nvPr/>
          </p:nvSpPr>
          <p:spPr>
            <a:xfrm>
              <a:off x="9670882" y="2727841"/>
              <a:ext cx="9729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Servidor</a:t>
              </a:r>
            </a:p>
            <a:p>
              <a:pPr algn="ctr"/>
              <a:r>
                <a:rPr lang="es-MX" dirty="0"/>
                <a:t>DB</a:t>
              </a:r>
              <a:endParaRPr lang="en-US" dirty="0"/>
            </a:p>
          </p:txBody>
        </p:sp>
      </p:grpSp>
      <p:sp>
        <p:nvSpPr>
          <p:cNvPr id="75" name="Diagrama de flujo: disco magnético 74">
            <a:extLst>
              <a:ext uri="{FF2B5EF4-FFF2-40B4-BE49-F238E27FC236}">
                <a16:creationId xmlns:a16="http://schemas.microsoft.com/office/drawing/2014/main" id="{B154F3ED-0ABE-EB67-DC5B-CDFEB15B00A0}"/>
              </a:ext>
            </a:extLst>
          </p:cNvPr>
          <p:cNvSpPr/>
          <p:nvPr/>
        </p:nvSpPr>
        <p:spPr>
          <a:xfrm>
            <a:off x="10837271" y="5209127"/>
            <a:ext cx="1180557" cy="1283158"/>
          </a:xfrm>
          <a:prstGeom prst="flowChartMagneticDisk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Oracle</a:t>
            </a:r>
          </a:p>
          <a:p>
            <a:pPr algn="ctr"/>
            <a:r>
              <a:rPr lang="es-MX" dirty="0" err="1"/>
              <a:t>SQLServer</a:t>
            </a:r>
            <a:endParaRPr lang="es-MX" dirty="0"/>
          </a:p>
          <a:p>
            <a:pPr algn="ctr"/>
            <a:r>
              <a:rPr lang="es-MX" dirty="0"/>
              <a:t>MySQL</a:t>
            </a:r>
          </a:p>
          <a:p>
            <a:pPr algn="ctr"/>
            <a:r>
              <a:rPr lang="es-MX" dirty="0" err="1"/>
              <a:t>Postgres</a:t>
            </a:r>
            <a:endParaRPr lang="en-US" dirty="0"/>
          </a:p>
        </p:txBody>
      </p:sp>
      <p:grpSp>
        <p:nvGrpSpPr>
          <p:cNvPr id="76" name="Grupo 75">
            <a:extLst>
              <a:ext uri="{FF2B5EF4-FFF2-40B4-BE49-F238E27FC236}">
                <a16:creationId xmlns:a16="http://schemas.microsoft.com/office/drawing/2014/main" id="{3C02BC6F-20D7-B940-8E22-70257468147F}"/>
              </a:ext>
            </a:extLst>
          </p:cNvPr>
          <p:cNvGrpSpPr/>
          <p:nvPr/>
        </p:nvGrpSpPr>
        <p:grpSpPr>
          <a:xfrm>
            <a:off x="9670882" y="5182729"/>
            <a:ext cx="972959" cy="1594031"/>
            <a:chOff x="9670882" y="1780141"/>
            <a:chExt cx="972959" cy="1594031"/>
          </a:xfrm>
        </p:grpSpPr>
        <p:pic>
          <p:nvPicPr>
            <p:cNvPr id="77" name="Imagen 76">
              <a:extLst>
                <a:ext uri="{FF2B5EF4-FFF2-40B4-BE49-F238E27FC236}">
                  <a16:creationId xmlns:a16="http://schemas.microsoft.com/office/drawing/2014/main" id="{23997CDF-7CA9-33B1-C5B5-EF0542D4D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83663" y="1780141"/>
              <a:ext cx="609600" cy="942975"/>
            </a:xfrm>
            <a:prstGeom prst="rect">
              <a:avLst/>
            </a:prstGeom>
          </p:spPr>
        </p:pic>
        <p:sp>
          <p:nvSpPr>
            <p:cNvPr id="78" name="CuadroTexto 77">
              <a:extLst>
                <a:ext uri="{FF2B5EF4-FFF2-40B4-BE49-F238E27FC236}">
                  <a16:creationId xmlns:a16="http://schemas.microsoft.com/office/drawing/2014/main" id="{E7E7A99B-AAA0-6902-9679-5FF37FABF778}"/>
                </a:ext>
              </a:extLst>
            </p:cNvPr>
            <p:cNvSpPr txBox="1"/>
            <p:nvPr/>
          </p:nvSpPr>
          <p:spPr>
            <a:xfrm>
              <a:off x="9670882" y="2727841"/>
              <a:ext cx="9729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MX" dirty="0"/>
                <a:t>Servidor</a:t>
              </a:r>
            </a:p>
            <a:p>
              <a:pPr algn="ctr"/>
              <a:r>
                <a:rPr lang="es-MX" dirty="0"/>
                <a:t>DB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8180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17" grpId="0" animBg="1"/>
      <p:bldP spid="19" grpId="0" animBg="1"/>
      <p:bldP spid="21" grpId="0" animBg="1"/>
      <p:bldP spid="29" grpId="0" animBg="1"/>
      <p:bldP spid="38" grpId="0" animBg="1"/>
      <p:bldP spid="5" grpId="0" animBg="1"/>
      <p:bldP spid="6" grpId="0" animBg="1"/>
      <p:bldP spid="15" grpId="0" animBg="1"/>
      <p:bldP spid="22" grpId="0" animBg="1"/>
      <p:bldP spid="25" grpId="0" animBg="1"/>
      <p:bldP spid="31" grpId="0" animBg="1"/>
      <p:bldP spid="32" grpId="0" animBg="1"/>
      <p:bldP spid="33" grpId="0" animBg="1"/>
      <p:bldP spid="41" grpId="0" animBg="1"/>
      <p:bldP spid="42" grpId="0" animBg="1"/>
      <p:bldP spid="43" grpId="0" animBg="1"/>
      <p:bldP spid="67" grpId="0" animBg="1"/>
      <p:bldP spid="68" grpId="0" animBg="1"/>
      <p:bldP spid="70" grpId="0" animBg="1"/>
      <p:bldP spid="71" grpId="0" animBg="1"/>
      <p:bldP spid="7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19C34C1-995F-3CD3-F660-C0B173C8D672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4.1.4 Internet </a:t>
            </a:r>
            <a:r>
              <a:rPr lang="pt-BR" dirty="0" err="1">
                <a:latin typeface="Arial Rounded MT Bold" panose="020F0704030504030204" pitchFamily="34" charset="0"/>
              </a:rPr>
              <a:t>of</a:t>
            </a:r>
            <a:r>
              <a:rPr lang="pt-BR" dirty="0">
                <a:latin typeface="Arial Rounded MT Bold" panose="020F0704030504030204" pitchFamily="34" charset="0"/>
              </a:rPr>
              <a:t> </a:t>
            </a:r>
            <a:r>
              <a:rPr lang="pt-BR" dirty="0" err="1">
                <a:latin typeface="Arial Rounded MT Bold" panose="020F0704030504030204" pitchFamily="34" charset="0"/>
              </a:rPr>
              <a:t>things</a:t>
            </a:r>
            <a:r>
              <a:rPr lang="pt-BR" dirty="0">
                <a:latin typeface="Arial Rounded MT Bold" panose="020F0704030504030204" pitchFamily="34" charset="0"/>
              </a:rPr>
              <a:t> – </a:t>
            </a:r>
            <a:r>
              <a:rPr lang="pt-BR" dirty="0" err="1">
                <a:latin typeface="Arial Rounded MT Bold" panose="020F0704030504030204" pitchFamily="34" charset="0"/>
              </a:rPr>
              <a:t>edge</a:t>
            </a:r>
            <a:r>
              <a:rPr lang="pt-BR" dirty="0">
                <a:latin typeface="Arial Rounded MT Bold" panose="020F0704030504030204" pitchFamily="34" charset="0"/>
              </a:rPr>
              <a:t> </a:t>
            </a:r>
            <a:r>
              <a:rPr lang="pt-BR" dirty="0" err="1">
                <a:latin typeface="Arial Rounded MT Bold" panose="020F0704030504030204" pitchFamily="34" charset="0"/>
              </a:rPr>
              <a:t>computing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01D1274-7F7E-6189-9E1F-040FFB43A0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47"/>
          <a:stretch/>
        </p:blipFill>
        <p:spPr>
          <a:xfrm>
            <a:off x="423395" y="1273189"/>
            <a:ext cx="5099848" cy="465375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C0E4583-B6C7-0158-84BF-0A9869BB0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73189"/>
            <a:ext cx="5873896" cy="451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33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19C34C1-995F-3CD3-F660-C0B173C8D672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4.2 </a:t>
            </a:r>
            <a:r>
              <a:rPr lang="pt-BR" dirty="0" err="1">
                <a:latin typeface="Arial Rounded MT Bold" panose="020F0704030504030204" pitchFamily="34" charset="0"/>
              </a:rPr>
              <a:t>Flask</a:t>
            </a:r>
            <a:r>
              <a:rPr lang="pt-BR" dirty="0">
                <a:latin typeface="Arial Rounded MT Bold" panose="020F0704030504030204" pitchFamily="34" charset="0"/>
              </a:rPr>
              <a:t>: </a:t>
            </a:r>
            <a:r>
              <a:rPr lang="pt-BR" dirty="0" err="1">
                <a:latin typeface="Arial Rounded MT Bold" panose="020F0704030504030204" pitchFamily="34" charset="0"/>
              </a:rPr>
              <a:t>Creacion</a:t>
            </a:r>
            <a:r>
              <a:rPr lang="pt-BR" dirty="0">
                <a:latin typeface="Arial Rounded MT Bold" panose="020F0704030504030204" pitchFamily="34" charset="0"/>
              </a:rPr>
              <a:t> de </a:t>
            </a:r>
            <a:r>
              <a:rPr lang="pt-BR" dirty="0" err="1">
                <a:latin typeface="Arial Rounded MT Bold" panose="020F0704030504030204" pitchFamily="34" charset="0"/>
              </a:rPr>
              <a:t>aplicaciones</a:t>
            </a:r>
            <a:r>
              <a:rPr lang="pt-BR" dirty="0">
                <a:latin typeface="Arial Rounded MT Bold" panose="020F0704030504030204" pitchFamily="34" charset="0"/>
              </a:rPr>
              <a:t> web </a:t>
            </a:r>
            <a:r>
              <a:rPr lang="pt-BR" dirty="0" err="1">
                <a:latin typeface="Arial Rounded MT Bold" panose="020F0704030504030204" pitchFamily="34" charset="0"/>
              </a:rPr>
              <a:t>basicas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C5E560E-38D9-419B-2210-5D3A660D8E88}"/>
              </a:ext>
            </a:extLst>
          </p:cNvPr>
          <p:cNvSpPr txBox="1"/>
          <p:nvPr/>
        </p:nvSpPr>
        <p:spPr>
          <a:xfrm>
            <a:off x="634020" y="1052178"/>
            <a:ext cx="32624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Capa</a:t>
            </a:r>
            <a:r>
              <a:rPr lang="en-US" sz="3200" dirty="0"/>
              <a:t> </a:t>
            </a:r>
            <a:r>
              <a:rPr lang="en-US" sz="3200" dirty="0" err="1"/>
              <a:t>Presentación</a:t>
            </a:r>
            <a:endParaRPr lang="en-US" sz="3200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D76AF38-6AEB-3BC2-9C80-B581CAF866CA}"/>
              </a:ext>
            </a:extLst>
          </p:cNvPr>
          <p:cNvSpPr txBox="1"/>
          <p:nvPr/>
        </p:nvSpPr>
        <p:spPr>
          <a:xfrm>
            <a:off x="5202967" y="1051248"/>
            <a:ext cx="2896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Capa</a:t>
            </a:r>
            <a:r>
              <a:rPr lang="en-US" sz="3200" dirty="0"/>
              <a:t> </a:t>
            </a:r>
            <a:r>
              <a:rPr lang="en-US" sz="3200" dirty="0" err="1"/>
              <a:t>Aplicación</a:t>
            </a:r>
            <a:endParaRPr lang="en-US" sz="32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2340699-31E9-6140-71FB-9DA0201B2AB0}"/>
              </a:ext>
            </a:extLst>
          </p:cNvPr>
          <p:cNvSpPr txBox="1"/>
          <p:nvPr/>
        </p:nvSpPr>
        <p:spPr>
          <a:xfrm>
            <a:off x="9406429" y="1051249"/>
            <a:ext cx="21515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Capa</a:t>
            </a:r>
            <a:r>
              <a:rPr lang="en-US" sz="3200" dirty="0"/>
              <a:t> Datos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908C0C8-9B1F-D8F4-43F1-C8EF5D4E7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38" y="1749120"/>
            <a:ext cx="1371600" cy="942975"/>
          </a:xfrm>
          <a:prstGeom prst="rect">
            <a:avLst/>
          </a:prstGeom>
        </p:spPr>
      </p:pic>
      <p:sp>
        <p:nvSpPr>
          <p:cNvPr id="8" name="Diagrama de flujo: disco magnético 7">
            <a:extLst>
              <a:ext uri="{FF2B5EF4-FFF2-40B4-BE49-F238E27FC236}">
                <a16:creationId xmlns:a16="http://schemas.microsoft.com/office/drawing/2014/main" id="{5CECAFC1-57AB-2115-8EF2-E55984C37ABB}"/>
              </a:ext>
            </a:extLst>
          </p:cNvPr>
          <p:cNvSpPr/>
          <p:nvPr/>
        </p:nvSpPr>
        <p:spPr>
          <a:xfrm>
            <a:off x="9960085" y="1674091"/>
            <a:ext cx="1180557" cy="1044322"/>
          </a:xfrm>
          <a:prstGeom prst="flowChartMagneticDisk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Database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B0806A5-F5E0-4A04-2D70-6D23E30D8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49120"/>
            <a:ext cx="1226471" cy="104432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2C30621-0ECD-5337-E8DA-33F5FB7FEC0F}"/>
              </a:ext>
            </a:extLst>
          </p:cNvPr>
          <p:cNvSpPr txBox="1"/>
          <p:nvPr/>
        </p:nvSpPr>
        <p:spPr>
          <a:xfrm>
            <a:off x="1005444" y="3429000"/>
            <a:ext cx="21659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hlinkClick r:id="rId4"/>
              </a:rPr>
              <a:t>http://localhost:5000</a:t>
            </a:r>
            <a:endParaRPr lang="es-MX" dirty="0"/>
          </a:p>
          <a:p>
            <a:r>
              <a:rPr lang="es-MX" dirty="0" err="1"/>
              <a:t>Get</a:t>
            </a:r>
            <a:r>
              <a:rPr lang="es-MX" dirty="0"/>
              <a:t> </a:t>
            </a:r>
            <a:r>
              <a:rPr lang="es-MX" dirty="0" err="1"/>
              <a:t>request</a:t>
            </a:r>
            <a:r>
              <a:rPr lang="es-MX" dirty="0"/>
              <a:t> - </a:t>
            </a:r>
            <a:r>
              <a:rPr lang="es-MX" dirty="0" err="1"/>
              <a:t>index</a:t>
            </a:r>
            <a:r>
              <a:rPr lang="es-MX" dirty="0"/>
              <a:t> </a:t>
            </a:r>
          </a:p>
          <a:p>
            <a:r>
              <a:rPr lang="en-US" dirty="0"/>
              <a:t>Frontend</a:t>
            </a:r>
          </a:p>
          <a:p>
            <a:r>
              <a:rPr lang="en-US" dirty="0"/>
              <a:t>Server side render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FF0D827-C132-04F9-A64F-FB3D1EF0CA87}"/>
              </a:ext>
            </a:extLst>
          </p:cNvPr>
          <p:cNvSpPr txBox="1"/>
          <p:nvPr/>
        </p:nvSpPr>
        <p:spPr>
          <a:xfrm>
            <a:off x="5568451" y="3429000"/>
            <a:ext cx="26613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hlinkClick r:id="rId5"/>
              </a:rPr>
              <a:t>http://localhost:5000/add</a:t>
            </a:r>
            <a:endParaRPr lang="es-MX" dirty="0"/>
          </a:p>
          <a:p>
            <a:r>
              <a:rPr lang="es-MX" dirty="0"/>
              <a:t>API – Post </a:t>
            </a:r>
            <a:r>
              <a:rPr lang="es-MX" dirty="0" err="1"/>
              <a:t>Request</a:t>
            </a:r>
            <a:r>
              <a:rPr lang="es-MX" dirty="0"/>
              <a:t>  </a:t>
            </a:r>
          </a:p>
          <a:p>
            <a:r>
              <a:rPr lang="en-US" dirty="0"/>
              <a:t>Backend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F9FE612-FCB6-D655-5C5A-23C114161DBD}"/>
              </a:ext>
            </a:extLst>
          </p:cNvPr>
          <p:cNvSpPr txBox="1"/>
          <p:nvPr/>
        </p:nvSpPr>
        <p:spPr>
          <a:xfrm>
            <a:off x="5568451" y="4352330"/>
            <a:ext cx="29402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hlinkClick r:id="rId6"/>
              </a:rPr>
              <a:t>http://localhost:5000/update</a:t>
            </a:r>
            <a:endParaRPr lang="es-MX" dirty="0"/>
          </a:p>
          <a:p>
            <a:r>
              <a:rPr lang="es-MX" dirty="0"/>
              <a:t>API – Post </a:t>
            </a:r>
            <a:r>
              <a:rPr lang="es-MX" dirty="0" err="1"/>
              <a:t>Request</a:t>
            </a:r>
            <a:r>
              <a:rPr lang="es-MX" dirty="0"/>
              <a:t>  </a:t>
            </a:r>
          </a:p>
          <a:p>
            <a:r>
              <a:rPr lang="en-US" dirty="0"/>
              <a:t>Backend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B4AA915-F19C-7C33-A87F-CE899C056680}"/>
              </a:ext>
            </a:extLst>
          </p:cNvPr>
          <p:cNvSpPr txBox="1"/>
          <p:nvPr/>
        </p:nvSpPr>
        <p:spPr>
          <a:xfrm>
            <a:off x="5568451" y="5345087"/>
            <a:ext cx="28680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>
                <a:hlinkClick r:id="rId6"/>
              </a:rPr>
              <a:t>http://localhost:5000/delete</a:t>
            </a:r>
            <a:endParaRPr lang="es-MX" dirty="0"/>
          </a:p>
          <a:p>
            <a:r>
              <a:rPr lang="es-MX" dirty="0"/>
              <a:t>API – Post </a:t>
            </a:r>
            <a:r>
              <a:rPr lang="es-MX" dirty="0" err="1"/>
              <a:t>Request</a:t>
            </a:r>
            <a:r>
              <a:rPr lang="es-MX" dirty="0"/>
              <a:t>  </a:t>
            </a:r>
          </a:p>
          <a:p>
            <a:r>
              <a:rPr lang="en-US" dirty="0"/>
              <a:t>Backend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65F17428-5298-8C2E-96DC-C585161D1305}"/>
              </a:ext>
            </a:extLst>
          </p:cNvPr>
          <p:cNvSpPr txBox="1"/>
          <p:nvPr/>
        </p:nvSpPr>
        <p:spPr>
          <a:xfrm>
            <a:off x="9080249" y="3429000"/>
            <a:ext cx="19738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./</a:t>
            </a:r>
            <a:r>
              <a:rPr lang="es-MX" dirty="0" err="1"/>
              <a:t>instance</a:t>
            </a:r>
            <a:r>
              <a:rPr lang="es-MX" dirty="0"/>
              <a:t>/</a:t>
            </a:r>
            <a:r>
              <a:rPr lang="es-MX" dirty="0" err="1"/>
              <a:t>db.sqlite</a:t>
            </a:r>
            <a:endParaRPr lang="es-MX" dirty="0"/>
          </a:p>
          <a:p>
            <a:r>
              <a:rPr lang="es-MX" dirty="0" err="1"/>
              <a:t>Database</a:t>
            </a:r>
            <a:r>
              <a:rPr lang="es-MX" dirty="0"/>
              <a:t>  </a:t>
            </a:r>
          </a:p>
          <a:p>
            <a:r>
              <a:rPr lang="en-US" dirty="0"/>
              <a:t>ORM Framework</a:t>
            </a:r>
          </a:p>
          <a:p>
            <a:r>
              <a:rPr lang="en-US" dirty="0"/>
              <a:t>Backend</a:t>
            </a:r>
          </a:p>
        </p:txBody>
      </p:sp>
    </p:spTree>
    <p:extLst>
      <p:ext uri="{BB962C8B-B14F-4D97-AF65-F5344CB8AC3E}">
        <p14:creationId xmlns:p14="http://schemas.microsoft.com/office/powerpoint/2010/main" val="398963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8" grpId="0" animBg="1"/>
      <p:bldP spid="10" grpId="0"/>
      <p:bldP spid="11" grpId="0"/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44DAFE5-DF6F-365E-21EF-80359C25B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0479" y="1008678"/>
            <a:ext cx="9083135" cy="5562090"/>
          </a:xfrm>
          <a:prstGeom prst="rect">
            <a:avLst/>
          </a:prstGeom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DC8FA5EC-F412-8127-727A-B14645B161C4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4.2 </a:t>
            </a:r>
            <a:r>
              <a:rPr lang="pt-BR" dirty="0" err="1">
                <a:latin typeface="Arial Rounded MT Bold" panose="020F0704030504030204" pitchFamily="34" charset="0"/>
              </a:rPr>
              <a:t>Creacion</a:t>
            </a:r>
            <a:r>
              <a:rPr lang="pt-BR" dirty="0">
                <a:latin typeface="Arial Rounded MT Bold" panose="020F0704030504030204" pitchFamily="34" charset="0"/>
              </a:rPr>
              <a:t> de </a:t>
            </a:r>
            <a:r>
              <a:rPr lang="pt-BR" dirty="0" err="1">
                <a:latin typeface="Arial Rounded MT Bold" panose="020F0704030504030204" pitchFamily="34" charset="0"/>
              </a:rPr>
              <a:t>aplicaciones</a:t>
            </a:r>
            <a:r>
              <a:rPr lang="pt-BR" dirty="0">
                <a:latin typeface="Arial Rounded MT Bold" panose="020F0704030504030204" pitchFamily="34" charset="0"/>
              </a:rPr>
              <a:t> web básicas. API REST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AE43BD-BC48-BBFE-AAAD-CEFF7D227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838" y="1284155"/>
            <a:ext cx="7150324" cy="501113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2E33F90-3AD6-F8B5-8F36-F69A097A0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857" y="1078300"/>
            <a:ext cx="8244377" cy="542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16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F132C50F-C46F-412E-F865-917D61AAA24F}"/>
              </a:ext>
            </a:extLst>
          </p:cNvPr>
          <p:cNvSpPr txBox="1">
            <a:spLocks/>
          </p:cNvSpPr>
          <p:nvPr/>
        </p:nvSpPr>
        <p:spPr>
          <a:xfrm>
            <a:off x="914400" y="938151"/>
            <a:ext cx="11277600" cy="5919849"/>
          </a:xfrm>
          <a:prstGeom prst="rect">
            <a:avLst/>
          </a:prstGeom>
        </p:spPr>
        <p:txBody>
          <a:bodyPr numCol="2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s-MX" sz="2800" dirty="0">
                <a:latin typeface="Aptos Narrow" panose="020B0004020202020204" pitchFamily="34" charset="0"/>
              </a:rPr>
              <a:t>Planeación del Proyecto</a:t>
            </a:r>
          </a:p>
          <a:p>
            <a:pPr marL="914400" lvl="1" indent="-457200"/>
            <a:r>
              <a:rPr lang="es-MX" sz="2400" dirty="0">
                <a:latin typeface="Aptos Narrow" panose="020B0004020202020204" pitchFamily="34" charset="0"/>
              </a:rPr>
              <a:t>Modelos de Entidades BD</a:t>
            </a:r>
          </a:p>
          <a:p>
            <a:pPr marL="914400" lvl="1" indent="-457200"/>
            <a:r>
              <a:rPr lang="es-MX" sz="2400" dirty="0">
                <a:latin typeface="Aptos Narrow" panose="020B0004020202020204" pitchFamily="34" charset="0"/>
              </a:rPr>
              <a:t>Aplicaciones ( módulos )</a:t>
            </a:r>
          </a:p>
          <a:p>
            <a:pPr marL="914400" lvl="1" indent="-457200"/>
            <a:r>
              <a:rPr lang="es-MX" sz="2400" dirty="0">
                <a:latin typeface="Aptos Narrow" panose="020B0004020202020204" pitchFamily="34" charset="0"/>
              </a:rPr>
              <a:t>Diseño de Interfaz de Usuario UI</a:t>
            </a:r>
          </a:p>
          <a:p>
            <a:pPr marL="914400" lvl="1" indent="-457200"/>
            <a:r>
              <a:rPr lang="es-MX" sz="2400" dirty="0">
                <a:latin typeface="Aptos Narrow" panose="020B0004020202020204" pitchFamily="34" charset="0"/>
              </a:rPr>
              <a:t>Planeación de plantillas</a:t>
            </a:r>
          </a:p>
          <a:p>
            <a:pPr marL="457200" indent="-457200"/>
            <a:r>
              <a:rPr lang="es-MX" sz="2800" dirty="0">
                <a:latin typeface="Aptos Narrow" panose="020B0004020202020204" pitchFamily="34" charset="0"/>
              </a:rPr>
              <a:t>Crear el proyecto</a:t>
            </a:r>
          </a:p>
          <a:p>
            <a:pPr marL="914400" lvl="1" indent="-457200"/>
            <a:r>
              <a:rPr lang="es-MX" sz="2400" dirty="0">
                <a:latin typeface="Aptos Narrow" panose="020B0004020202020204" pitchFamily="34" charset="0"/>
              </a:rPr>
              <a:t>Crear la estructura</a:t>
            </a:r>
          </a:p>
          <a:p>
            <a:pPr marL="914400" lvl="1" indent="-457200"/>
            <a:r>
              <a:rPr lang="es-MX" sz="2400" dirty="0">
                <a:latin typeface="Aptos Narrow" panose="020B0004020202020204" pitchFamily="34" charset="0"/>
              </a:rPr>
              <a:t>Crear los modelos</a:t>
            </a:r>
          </a:p>
          <a:p>
            <a:pPr marL="914400" lvl="1" indent="-457200"/>
            <a:r>
              <a:rPr lang="es-MX" sz="2400" dirty="0">
                <a:latin typeface="Aptos Narrow" panose="020B0004020202020204" pitchFamily="34" charset="0"/>
              </a:rPr>
              <a:t>Crear las aplicaciones (módulos)</a:t>
            </a:r>
          </a:p>
          <a:p>
            <a:pPr marL="914400" lvl="1" indent="-457200"/>
            <a:r>
              <a:rPr lang="es-MX" sz="2400" dirty="0">
                <a:latin typeface="Aptos Narrow" panose="020B0004020202020204" pitchFamily="34" charset="0"/>
              </a:rPr>
              <a:t>Conectar las rutas</a:t>
            </a:r>
          </a:p>
          <a:p>
            <a:pPr marL="914400" lvl="1" indent="-457200"/>
            <a:r>
              <a:rPr lang="es-MX" sz="2400" dirty="0">
                <a:latin typeface="Aptos Narrow" panose="020B0004020202020204" pitchFamily="34" charset="0"/>
              </a:rPr>
              <a:t>Crear las plantillas de UI</a:t>
            </a:r>
          </a:p>
          <a:p>
            <a:pPr marL="457200" indent="-457200"/>
            <a:r>
              <a:rPr lang="es-MX" sz="2800" dirty="0">
                <a:latin typeface="Aptos Narrow" panose="020B0004020202020204" pitchFamily="34" charset="0"/>
              </a:rPr>
              <a:t>Creación de pruebas</a:t>
            </a:r>
          </a:p>
          <a:p>
            <a:pPr marL="457200" indent="-457200"/>
            <a:r>
              <a:rPr lang="es-MX" sz="2800" dirty="0" err="1">
                <a:latin typeface="Aptos Narrow" panose="020B0004020202020204" pitchFamily="34" charset="0"/>
              </a:rPr>
              <a:t>Deploy</a:t>
            </a:r>
            <a:r>
              <a:rPr lang="es-MX" sz="2800" dirty="0">
                <a:latin typeface="Aptos Narrow" panose="020B0004020202020204" pitchFamily="34" charset="0"/>
              </a:rPr>
              <a:t> – Puesta en producción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3061DB66-12B5-7CF5-7196-A102545DD1E0}"/>
              </a:ext>
            </a:extLst>
          </p:cNvPr>
          <p:cNvGrpSpPr/>
          <p:nvPr/>
        </p:nvGrpSpPr>
        <p:grpSpPr>
          <a:xfrm>
            <a:off x="6541478" y="2441187"/>
            <a:ext cx="4923692" cy="4180675"/>
            <a:chOff x="6832879" y="1888530"/>
            <a:chExt cx="4923692" cy="4180675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EEAA16AE-BE84-EA5A-50C6-456B647656FC}"/>
                </a:ext>
              </a:extLst>
            </p:cNvPr>
            <p:cNvSpPr/>
            <p:nvPr/>
          </p:nvSpPr>
          <p:spPr>
            <a:xfrm>
              <a:off x="6832879" y="2257862"/>
              <a:ext cx="4923692" cy="38113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0995E225-B676-B671-BF17-520DACF5AAD0}"/>
                </a:ext>
              </a:extLst>
            </p:cNvPr>
            <p:cNvSpPr txBox="1"/>
            <p:nvPr/>
          </p:nvSpPr>
          <p:spPr>
            <a:xfrm>
              <a:off x="9748713" y="1888530"/>
              <a:ext cx="20078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/>
                <a:t>Proyecto </a:t>
              </a:r>
              <a:r>
                <a:rPr lang="en-US" dirty="0" err="1"/>
                <a:t>Biblioteca</a:t>
              </a:r>
              <a:r>
                <a:rPr lang="en-US" dirty="0"/>
                <a:t> </a:t>
              </a:r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1174FB4F-BFEE-CC52-43F1-A6A9C9EA6296}"/>
              </a:ext>
            </a:extLst>
          </p:cNvPr>
          <p:cNvSpPr/>
          <p:nvPr/>
        </p:nvSpPr>
        <p:spPr>
          <a:xfrm>
            <a:off x="6893170" y="3367954"/>
            <a:ext cx="1919235" cy="1115367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Core</a:t>
            </a:r>
          </a:p>
          <a:p>
            <a:pPr algn="ctr"/>
            <a:r>
              <a:rPr lang="en-US" dirty="0" err="1"/>
              <a:t>biblioteca</a:t>
            </a:r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038E607-80FC-62A4-C609-6F4A6CF94F67}"/>
              </a:ext>
            </a:extLst>
          </p:cNvPr>
          <p:cNvSpPr/>
          <p:nvPr/>
        </p:nvSpPr>
        <p:spPr>
          <a:xfrm>
            <a:off x="9234436" y="3367954"/>
            <a:ext cx="1919235" cy="111536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</a:t>
            </a:r>
          </a:p>
          <a:p>
            <a:pPr algn="ctr"/>
            <a:r>
              <a:rPr lang="en-US" dirty="0" err="1"/>
              <a:t>libros</a:t>
            </a:r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079E6B9-3BE2-5879-B058-6469DDA2C7E1}"/>
              </a:ext>
            </a:extLst>
          </p:cNvPr>
          <p:cNvSpPr/>
          <p:nvPr/>
        </p:nvSpPr>
        <p:spPr>
          <a:xfrm>
            <a:off x="6893170" y="4949060"/>
            <a:ext cx="1758461" cy="111536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</a:t>
            </a:r>
          </a:p>
          <a:p>
            <a:pPr algn="ctr"/>
            <a:r>
              <a:rPr lang="en-US" dirty="0" err="1"/>
              <a:t>usuarios</a:t>
            </a:r>
            <a:endParaRPr lang="en-U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8E5F595-6DBD-31FA-0635-DD372D76896A}"/>
              </a:ext>
            </a:extLst>
          </p:cNvPr>
          <p:cNvSpPr/>
          <p:nvPr/>
        </p:nvSpPr>
        <p:spPr>
          <a:xfrm>
            <a:off x="9314822" y="4949059"/>
            <a:ext cx="1758461" cy="111536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 </a:t>
            </a:r>
          </a:p>
          <a:p>
            <a:pPr algn="ctr"/>
            <a:r>
              <a:rPr lang="en-US" dirty="0" err="1"/>
              <a:t>prestamos</a:t>
            </a:r>
            <a:endParaRPr lang="en-U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7F1F3BEB-AB39-707B-3803-F3E5F7214B43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4.3 Django: </a:t>
            </a:r>
            <a:r>
              <a:rPr lang="pt-BR" dirty="0" err="1">
                <a:latin typeface="Arial Rounded MT Bold" panose="020F0704030504030204" pitchFamily="34" charset="0"/>
              </a:rPr>
              <a:t>Desarrollo</a:t>
            </a:r>
            <a:r>
              <a:rPr lang="pt-BR" dirty="0">
                <a:latin typeface="Arial Rounded MT Bold" panose="020F0704030504030204" pitchFamily="34" charset="0"/>
              </a:rPr>
              <a:t> de </a:t>
            </a:r>
            <a:r>
              <a:rPr lang="pt-BR" dirty="0" err="1">
                <a:latin typeface="Arial Rounded MT Bold" panose="020F0704030504030204" pitchFamily="34" charset="0"/>
              </a:rPr>
              <a:t>aplicaciones</a:t>
            </a:r>
            <a:r>
              <a:rPr lang="pt-BR" dirty="0">
                <a:latin typeface="Arial Rounded MT Bold" panose="020F0704030504030204" pitchFamily="34" charset="0"/>
              </a:rPr>
              <a:t> web robustas</a:t>
            </a:r>
            <a:endParaRPr lang="en-US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44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F132C50F-C46F-412E-F865-917D61AAA24F}"/>
              </a:ext>
            </a:extLst>
          </p:cNvPr>
          <p:cNvSpPr txBox="1">
            <a:spLocks/>
          </p:cNvSpPr>
          <p:nvPr/>
        </p:nvSpPr>
        <p:spPr>
          <a:xfrm>
            <a:off x="914400" y="743579"/>
            <a:ext cx="11277600" cy="6114422"/>
          </a:xfrm>
          <a:prstGeom prst="rect">
            <a:avLst/>
          </a:prstGeom>
        </p:spPr>
        <p:txBody>
          <a:bodyPr numCol="2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s-MX" sz="2800" dirty="0">
                <a:latin typeface="Aptos Narrow" panose="020B0004020202020204" pitchFamily="34" charset="0"/>
              </a:rPr>
              <a:t>Core/</a:t>
            </a:r>
            <a:r>
              <a:rPr lang="es-MX" sz="2800" dirty="0" err="1">
                <a:latin typeface="Aptos Narrow" panose="020B0004020202020204" pitchFamily="34" charset="0"/>
              </a:rPr>
              <a:t>templates</a:t>
            </a:r>
            <a:r>
              <a:rPr lang="es-MX" sz="2800" dirty="0">
                <a:latin typeface="Aptos Narrow" panose="020B0004020202020204" pitchFamily="34" charset="0"/>
              </a:rPr>
              <a:t>/</a:t>
            </a:r>
          </a:p>
          <a:p>
            <a:pPr marL="914400" lvl="1" indent="-457200"/>
            <a:r>
              <a:rPr lang="es-MX" sz="2400" dirty="0">
                <a:latin typeface="Aptos Narrow" panose="020B0004020202020204" pitchFamily="34" charset="0"/>
              </a:rPr>
              <a:t>base.html</a:t>
            </a:r>
          </a:p>
          <a:p>
            <a:pPr marL="914400" lvl="1" indent="-457200"/>
            <a:r>
              <a:rPr lang="es-MX" sz="2400" dirty="0" err="1">
                <a:latin typeface="Aptos Narrow" panose="020B0004020202020204" pitchFamily="34" charset="0"/>
              </a:rPr>
              <a:t>includes</a:t>
            </a:r>
            <a:r>
              <a:rPr lang="es-MX" sz="2400" dirty="0">
                <a:latin typeface="Aptos Narrow" panose="020B0004020202020204" pitchFamily="34" charset="0"/>
              </a:rPr>
              <a:t>/</a:t>
            </a:r>
          </a:p>
          <a:p>
            <a:pPr marL="1371600" lvl="2" indent="-457200"/>
            <a:r>
              <a:rPr lang="es-MX" sz="2200" dirty="0">
                <a:latin typeface="Aptos Narrow" panose="020B0004020202020204" pitchFamily="34" charset="0"/>
              </a:rPr>
              <a:t>head.html</a:t>
            </a:r>
          </a:p>
          <a:p>
            <a:pPr marL="1371600" lvl="2" indent="-457200"/>
            <a:r>
              <a:rPr lang="es-MX" sz="2200" dirty="0">
                <a:latin typeface="Aptos Narrow" panose="020B0004020202020204" pitchFamily="34" charset="0"/>
              </a:rPr>
              <a:t>header.html</a:t>
            </a:r>
          </a:p>
          <a:p>
            <a:pPr marL="1371600" lvl="2" indent="-457200"/>
            <a:r>
              <a:rPr lang="es-MX" sz="2200" dirty="0">
                <a:latin typeface="Aptos Narrow" panose="020B0004020202020204" pitchFamily="34" charset="0"/>
              </a:rPr>
              <a:t>footer.html</a:t>
            </a:r>
          </a:p>
          <a:p>
            <a:pPr marL="1371600" lvl="2" indent="-457200"/>
            <a:r>
              <a:rPr lang="es-MX" sz="2200" dirty="0">
                <a:latin typeface="Aptos Narrow" panose="020B0004020202020204" pitchFamily="34" charset="0"/>
              </a:rPr>
              <a:t>Navbar.html</a:t>
            </a:r>
          </a:p>
          <a:p>
            <a:pPr marL="914400" lvl="1" indent="-457200"/>
            <a:r>
              <a:rPr lang="es-MX" sz="2400" dirty="0">
                <a:latin typeface="Aptos Narrow" panose="020B0004020202020204" pitchFamily="34" charset="0"/>
              </a:rPr>
              <a:t>home.html</a:t>
            </a:r>
          </a:p>
          <a:p>
            <a:pPr marL="457200" indent="-457200"/>
            <a:r>
              <a:rPr lang="es-MX" sz="2800" dirty="0">
                <a:latin typeface="Aptos Narrow" panose="020B0004020202020204" pitchFamily="34" charset="0"/>
              </a:rPr>
              <a:t>Libros/</a:t>
            </a:r>
            <a:r>
              <a:rPr lang="es-MX" sz="2800" dirty="0" err="1">
                <a:latin typeface="Aptos Narrow" panose="020B0004020202020204" pitchFamily="34" charset="0"/>
              </a:rPr>
              <a:t>templates</a:t>
            </a:r>
            <a:r>
              <a:rPr lang="es-MX" sz="2800" dirty="0">
                <a:latin typeface="Aptos Narrow" panose="020B0004020202020204" pitchFamily="34" charset="0"/>
              </a:rPr>
              <a:t>/</a:t>
            </a:r>
          </a:p>
          <a:p>
            <a:pPr marL="914400" lvl="1" indent="-457200"/>
            <a:r>
              <a:rPr lang="es-MX" sz="2400" dirty="0">
                <a:latin typeface="Aptos Narrow" panose="020B0004020202020204" pitchFamily="34" charset="0"/>
              </a:rPr>
              <a:t>crud.html</a:t>
            </a:r>
          </a:p>
          <a:p>
            <a:pPr marL="914400" lvl="1" indent="-457200"/>
            <a:r>
              <a:rPr lang="es-MX" sz="2400" dirty="0">
                <a:latin typeface="Aptos Narrow" panose="020B0004020202020204" pitchFamily="34" charset="0"/>
              </a:rPr>
              <a:t>edit.html</a:t>
            </a:r>
          </a:p>
          <a:p>
            <a:pPr marL="914400" lvl="1" indent="-457200"/>
            <a:r>
              <a:rPr lang="es-MX" sz="2400" dirty="0">
                <a:latin typeface="Aptos Narrow" panose="020B0004020202020204" pitchFamily="34" charset="0"/>
              </a:rPr>
              <a:t>list.html</a:t>
            </a:r>
          </a:p>
          <a:p>
            <a:pPr marL="457200" indent="-457200"/>
            <a:r>
              <a:rPr lang="es-MX" sz="2800" dirty="0">
                <a:latin typeface="Aptos Narrow" panose="020B0004020202020204" pitchFamily="34" charset="0"/>
              </a:rPr>
              <a:t>Préstamos/</a:t>
            </a:r>
            <a:r>
              <a:rPr lang="es-MX" sz="2800" dirty="0" err="1">
                <a:latin typeface="Aptos Narrow" panose="020B0004020202020204" pitchFamily="34" charset="0"/>
              </a:rPr>
              <a:t>templates</a:t>
            </a:r>
            <a:r>
              <a:rPr lang="es-MX" sz="2800" dirty="0">
                <a:latin typeface="Aptos Narrow" panose="020B0004020202020204" pitchFamily="34" charset="0"/>
              </a:rPr>
              <a:t>/</a:t>
            </a:r>
          </a:p>
          <a:p>
            <a:pPr marL="914400" lvl="1" indent="-457200"/>
            <a:r>
              <a:rPr lang="es-MX" sz="2400" dirty="0">
                <a:latin typeface="Aptos Narrow" panose="020B0004020202020204" pitchFamily="34" charset="0"/>
              </a:rPr>
              <a:t>admin.html</a:t>
            </a:r>
          </a:p>
          <a:p>
            <a:pPr marL="914400" lvl="1" indent="-457200"/>
            <a:r>
              <a:rPr lang="es-MX" sz="2400" dirty="0">
                <a:latin typeface="Aptos Narrow" panose="020B0004020202020204" pitchFamily="34" charset="0"/>
              </a:rPr>
              <a:t>loan.html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3061DB66-12B5-7CF5-7196-A102545DD1E0}"/>
              </a:ext>
            </a:extLst>
          </p:cNvPr>
          <p:cNvGrpSpPr/>
          <p:nvPr/>
        </p:nvGrpSpPr>
        <p:grpSpPr>
          <a:xfrm>
            <a:off x="4652387" y="2441187"/>
            <a:ext cx="6534169" cy="4180675"/>
            <a:chOff x="6832879" y="1888530"/>
            <a:chExt cx="4923692" cy="4180675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EEAA16AE-BE84-EA5A-50C6-456B647656FC}"/>
                </a:ext>
              </a:extLst>
            </p:cNvPr>
            <p:cNvSpPr/>
            <p:nvPr/>
          </p:nvSpPr>
          <p:spPr>
            <a:xfrm>
              <a:off x="6832879" y="2257862"/>
              <a:ext cx="4923692" cy="38113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0995E225-B676-B671-BF17-520DACF5AAD0}"/>
                </a:ext>
              </a:extLst>
            </p:cNvPr>
            <p:cNvSpPr txBox="1"/>
            <p:nvPr/>
          </p:nvSpPr>
          <p:spPr>
            <a:xfrm>
              <a:off x="9956719" y="1888530"/>
              <a:ext cx="17998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MX" dirty="0"/>
                <a:t>Página home.html</a:t>
              </a:r>
              <a:endParaRPr lang="en-US" dirty="0"/>
            </a:p>
          </p:txBody>
        </p: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1174FB4F-BFEE-CC52-43F1-A6A9C9EA6296}"/>
              </a:ext>
            </a:extLst>
          </p:cNvPr>
          <p:cNvSpPr/>
          <p:nvPr/>
        </p:nvSpPr>
        <p:spPr>
          <a:xfrm>
            <a:off x="4752872" y="3054699"/>
            <a:ext cx="3898760" cy="3336053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			Inherited Base.html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038E607-80FC-62A4-C609-6F4A6CF94F67}"/>
              </a:ext>
            </a:extLst>
          </p:cNvPr>
          <p:cNvSpPr/>
          <p:nvPr/>
        </p:nvSpPr>
        <p:spPr>
          <a:xfrm>
            <a:off x="4903596" y="3180971"/>
            <a:ext cx="1085221" cy="59460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head.html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079E6B9-3BE2-5879-B058-6469DDA2C7E1}"/>
              </a:ext>
            </a:extLst>
          </p:cNvPr>
          <p:cNvSpPr/>
          <p:nvPr/>
        </p:nvSpPr>
        <p:spPr>
          <a:xfrm>
            <a:off x="4903596" y="3921629"/>
            <a:ext cx="3614057" cy="61158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header.html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8E5F595-6DBD-31FA-0635-DD372D76896A}"/>
              </a:ext>
            </a:extLst>
          </p:cNvPr>
          <p:cNvSpPr/>
          <p:nvPr/>
        </p:nvSpPr>
        <p:spPr>
          <a:xfrm>
            <a:off x="4903596" y="5657246"/>
            <a:ext cx="1235947" cy="58549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footer.html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7F1F3BEB-AB39-707B-3803-F3E5F7214B43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4.3 Django. Esquema de </a:t>
            </a:r>
            <a:r>
              <a:rPr lang="pt-BR" dirty="0" err="1">
                <a:latin typeface="Arial Rounded MT Bold" panose="020F0704030504030204" pitchFamily="34" charset="0"/>
              </a:rPr>
              <a:t>planttillas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977B6E6-8FB7-3018-FF6D-FCF5B13ED47B}"/>
              </a:ext>
            </a:extLst>
          </p:cNvPr>
          <p:cNvSpPr/>
          <p:nvPr/>
        </p:nvSpPr>
        <p:spPr>
          <a:xfrm>
            <a:off x="6961835" y="4047339"/>
            <a:ext cx="1279489" cy="36016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navbar.html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5ACB30D-30EE-76AF-C361-EDE5F3044AA0}"/>
              </a:ext>
            </a:extLst>
          </p:cNvPr>
          <p:cNvSpPr/>
          <p:nvPr/>
        </p:nvSpPr>
        <p:spPr>
          <a:xfrm>
            <a:off x="4905423" y="4671986"/>
            <a:ext cx="3612230" cy="837249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{% block </a:t>
            </a:r>
            <a:r>
              <a:rPr lang="es-MX" dirty="0" err="1"/>
              <a:t>content</a:t>
            </a:r>
            <a:r>
              <a:rPr lang="es-MX" dirty="0"/>
              <a:t> %</a:t>
            </a:r>
            <a:r>
              <a:rPr lang="en-US" dirty="0"/>
              <a:t>}</a:t>
            </a:r>
          </a:p>
          <a:p>
            <a:pPr algn="ctr"/>
            <a:r>
              <a:rPr lang="en-US" dirty="0"/>
              <a:t>..</a:t>
            </a:r>
          </a:p>
          <a:p>
            <a:pPr algn="ctr"/>
            <a:r>
              <a:rPr lang="en-US" dirty="0"/>
              <a:t>{% </a:t>
            </a:r>
            <a:r>
              <a:rPr lang="en-US" dirty="0" err="1"/>
              <a:t>endblock</a:t>
            </a:r>
            <a:r>
              <a:rPr lang="en-US" dirty="0"/>
              <a:t> %}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B2518C65-AAAF-525B-43A7-A36F8121A324}"/>
              </a:ext>
            </a:extLst>
          </p:cNvPr>
          <p:cNvSpPr/>
          <p:nvPr/>
        </p:nvSpPr>
        <p:spPr>
          <a:xfrm>
            <a:off x="9304774" y="3054699"/>
            <a:ext cx="1778558" cy="3336053"/>
          </a:xfrm>
          <a:prstGeom prst="rect">
            <a:avLst/>
          </a:prstGeom>
          <a:solidFill>
            <a:schemeClr val="tx1">
              <a:lumMod val="6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Contenido</a:t>
            </a:r>
            <a:endParaRPr lang="en-US" dirty="0"/>
          </a:p>
        </p:txBody>
      </p:sp>
      <p:sp>
        <p:nvSpPr>
          <p:cNvPr id="14" name="Flecha: hacia la izquierda 13">
            <a:extLst>
              <a:ext uri="{FF2B5EF4-FFF2-40B4-BE49-F238E27FC236}">
                <a16:creationId xmlns:a16="http://schemas.microsoft.com/office/drawing/2014/main" id="{7B31DAB2-2D2C-766D-CDFC-3DDA03244EC5}"/>
              </a:ext>
            </a:extLst>
          </p:cNvPr>
          <p:cNvSpPr/>
          <p:nvPr/>
        </p:nvSpPr>
        <p:spPr>
          <a:xfrm>
            <a:off x="8732326" y="4905944"/>
            <a:ext cx="422028" cy="3693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73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2" grpId="0" animBg="1"/>
      <p:bldP spid="10" grpId="0" animBg="1"/>
      <p:bldP spid="11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3E93DD-6D6F-E451-19BC-22D9234FB1A6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Módulo 1: Fundamentos de Python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4" name="Marcador de texto 5">
            <a:extLst>
              <a:ext uri="{FF2B5EF4-FFF2-40B4-BE49-F238E27FC236}">
                <a16:creationId xmlns:a16="http://schemas.microsoft.com/office/drawing/2014/main" id="{361F9C15-E0EA-0389-C463-2421207017CC}"/>
              </a:ext>
            </a:extLst>
          </p:cNvPr>
          <p:cNvSpPr txBox="1">
            <a:spLocks/>
          </p:cNvSpPr>
          <p:nvPr/>
        </p:nvSpPr>
        <p:spPr>
          <a:xfrm>
            <a:off x="5494317" y="1389413"/>
            <a:ext cx="5934511" cy="5260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latin typeface="Aptos Narrow" panose="020B0004020202020204" pitchFamily="34" charset="0"/>
              </a:rPr>
              <a:t>¿ Que es </a:t>
            </a:r>
            <a:r>
              <a:rPr lang="es-MX" dirty="0" err="1">
                <a:latin typeface="Aptos Narrow" panose="020B0004020202020204" pitchFamily="34" charset="0"/>
              </a:rPr>
              <a:t>python</a:t>
            </a:r>
            <a:r>
              <a:rPr lang="es-MX" dirty="0">
                <a:latin typeface="Aptos Narrow" panose="020B0004020202020204" pitchFamily="34" charset="0"/>
              </a:rPr>
              <a:t> ?</a:t>
            </a:r>
            <a:endParaRPr lang="en-US" dirty="0">
              <a:latin typeface="Aptos Narrow" panose="020B0004020202020204" pitchFamily="34" charset="0"/>
            </a:endParaRPr>
          </a:p>
          <a:p>
            <a:r>
              <a:rPr lang="es-ES" dirty="0">
                <a:latin typeface="Aptos Narrow" panose="020B0004020202020204" pitchFamily="34" charset="0"/>
              </a:rPr>
              <a:t>Python es un lenguaje de programación de alto nivel, interpretado y de propósito general, diseñado con un enfoque en la legibilidad del código. Creado por Guido van Rossum y lanzado por primera vez en 1991, Python se ha convertido en uno de los lenguajes de programación más populares y ampliamente utilizados en el mundo.</a:t>
            </a:r>
            <a:endParaRPr lang="en-US" dirty="0">
              <a:latin typeface="Aptos Narrow" panose="020B00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151B1C8-2B4B-59E6-81C6-260F17522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38" y="1389413"/>
            <a:ext cx="3642832" cy="397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06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9079AE5-BBD4-D70C-173D-61C1F893D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1061953"/>
            <a:ext cx="5934511" cy="539822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ptos Narrow" panose="020B0004020202020204" pitchFamily="34" charset="0"/>
              </a:rPr>
              <a:t>Fácil de aprender y usar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ptos Narrow" panose="020B0004020202020204" pitchFamily="34" charset="0"/>
              </a:rPr>
              <a:t>Interpretado.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ptos Narrow" panose="020B0004020202020204" pitchFamily="34" charset="0"/>
              </a:rPr>
              <a:t>Multiparadigma.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ptos Narrow" panose="020B0004020202020204" pitchFamily="34" charset="0"/>
              </a:rPr>
              <a:t>Tipado dinámico.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ptos Narrow" panose="020B0004020202020204" pitchFamily="34" charset="0"/>
              </a:rPr>
              <a:t>Gestión automática de memoria.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ptos Narrow" panose="020B0004020202020204" pitchFamily="34" charset="0"/>
              </a:rPr>
              <a:t>Extensible y </a:t>
            </a:r>
            <a:r>
              <a:rPr lang="es-MX" sz="2400" dirty="0" err="1">
                <a:latin typeface="Aptos Narrow" panose="020B0004020202020204" pitchFamily="34" charset="0"/>
              </a:rPr>
              <a:t>embebible</a:t>
            </a:r>
            <a:r>
              <a:rPr lang="es-MX" sz="2400" dirty="0">
                <a:latin typeface="Aptos Narrow" panose="020B00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ptos Narrow" panose="020B0004020202020204" pitchFamily="34" charset="0"/>
              </a:rPr>
              <a:t>Amplia</a:t>
            </a:r>
            <a:r>
              <a:rPr lang="en-US" sz="2400" dirty="0">
                <a:latin typeface="Aptos Narrow" panose="020B0004020202020204" pitchFamily="34" charset="0"/>
              </a:rPr>
              <a:t> </a:t>
            </a:r>
            <a:r>
              <a:rPr lang="en-US" sz="2400" dirty="0" err="1">
                <a:latin typeface="Aptos Narrow" panose="020B0004020202020204" pitchFamily="34" charset="0"/>
              </a:rPr>
              <a:t>biblioteca</a:t>
            </a:r>
            <a:r>
              <a:rPr lang="en-US" sz="2400" dirty="0">
                <a:latin typeface="Aptos Narrow" panose="020B0004020202020204" pitchFamily="34" charset="0"/>
              </a:rPr>
              <a:t> </a:t>
            </a:r>
            <a:r>
              <a:rPr lang="en-US" sz="2400" dirty="0" err="1">
                <a:latin typeface="Aptos Narrow" panose="020B0004020202020204" pitchFamily="34" charset="0"/>
              </a:rPr>
              <a:t>estándar</a:t>
            </a:r>
            <a:endParaRPr lang="en-US" sz="2400" dirty="0">
              <a:latin typeface="Aptos Narrow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ptos Narrow" panose="020B0004020202020204" pitchFamily="34" charset="0"/>
              </a:rPr>
              <a:t>Multiplataforma</a:t>
            </a:r>
            <a:r>
              <a:rPr lang="en-US" sz="2400" dirty="0">
                <a:latin typeface="Aptos Narrow" panose="020B00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ptos Narrow" panose="020B0004020202020204" pitchFamily="34" charset="0"/>
              </a:rPr>
              <a:t>Soporta</a:t>
            </a:r>
            <a:r>
              <a:rPr lang="en-US" sz="2400" dirty="0">
                <a:latin typeface="Aptos Narrow" panose="020B0004020202020204" pitchFamily="34" charset="0"/>
              </a:rPr>
              <a:t> </a:t>
            </a:r>
            <a:r>
              <a:rPr lang="en-US" sz="2400" dirty="0" err="1">
                <a:latin typeface="Aptos Narrow" panose="020B0004020202020204" pitchFamily="34" charset="0"/>
              </a:rPr>
              <a:t>módulos</a:t>
            </a:r>
            <a:r>
              <a:rPr lang="en-US" sz="2400" dirty="0">
                <a:latin typeface="Aptos Narrow" panose="020B0004020202020204" pitchFamily="34" charset="0"/>
              </a:rPr>
              <a:t> y </a:t>
            </a:r>
            <a:r>
              <a:rPr lang="en-US" sz="2400" dirty="0" err="1">
                <a:latin typeface="Aptos Narrow" panose="020B0004020202020204" pitchFamily="34" charset="0"/>
              </a:rPr>
              <a:t>paquetes</a:t>
            </a:r>
            <a:r>
              <a:rPr lang="en-US" sz="2400" dirty="0">
                <a:latin typeface="Aptos Narrow" panose="020B00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ptos Narrow" panose="020B0004020202020204" pitchFamily="34" charset="0"/>
              </a:rPr>
              <a:t>Repositorio</a:t>
            </a:r>
            <a:r>
              <a:rPr lang="en-US" sz="2400" dirty="0">
                <a:latin typeface="Aptos Narrow" panose="020B0004020202020204" pitchFamily="34" charset="0"/>
              </a:rPr>
              <a:t> </a:t>
            </a:r>
            <a:r>
              <a:rPr lang="en-US" sz="2400" dirty="0" err="1">
                <a:latin typeface="Aptos Narrow" panose="020B0004020202020204" pitchFamily="34" charset="0"/>
              </a:rPr>
              <a:t>Pypi</a:t>
            </a:r>
            <a:endParaRPr lang="en-US" sz="2400" dirty="0">
              <a:latin typeface="Aptos Narrow" panose="020B0004020202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19C34C1-995F-3CD3-F660-C0B173C8D672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1.1 Características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9017609-D922-2000-4CC0-B194EDA43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800" y="1061953"/>
            <a:ext cx="5189756" cy="539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68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9079AE5-BBD4-D70C-173D-61C1F893D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8151" y="1061953"/>
            <a:ext cx="4108862" cy="5398224"/>
          </a:xfrm>
        </p:spPr>
        <p:txBody>
          <a:bodyPr numCol="1">
            <a:normAutofit lnSpcReduction="10000"/>
          </a:bodyPr>
          <a:lstStyle/>
          <a:p>
            <a:r>
              <a:rPr lang="es-ES" sz="2800" dirty="0">
                <a:latin typeface="Aptos Narrow" panose="020B0004020202020204" pitchFamily="34" charset="0"/>
              </a:rPr>
              <a:t>Python es versátil y se utiliza en una amplia gama de campos, incluyendo: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600" dirty="0">
                <a:latin typeface="Aptos Narrow" panose="020B0004020202020204" pitchFamily="34" charset="0"/>
              </a:rPr>
              <a:t>Desarrollo web.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600" dirty="0">
                <a:latin typeface="Aptos Narrow" panose="020B0004020202020204" pitchFamily="34" charset="0"/>
              </a:rPr>
              <a:t>Ciencia de datos.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600" dirty="0">
                <a:latin typeface="Aptos Narrow" panose="020B0004020202020204" pitchFamily="34" charset="0"/>
              </a:rPr>
              <a:t>Automatización y scripting.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600" dirty="0">
                <a:latin typeface="Aptos Narrow" panose="020B0004020202020204" pitchFamily="34" charset="0"/>
              </a:rPr>
              <a:t>Desarrollo de aplicaciones de escritorio y móviles.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19C34C1-995F-3CD3-F660-C0B173C8D672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1.1 </a:t>
            </a:r>
            <a:r>
              <a:rPr lang="pt-BR" dirty="0" err="1">
                <a:latin typeface="Arial Rounded MT Bold" panose="020F0704030504030204" pitchFamily="34" charset="0"/>
              </a:rPr>
              <a:t>Aplicaciones</a:t>
            </a:r>
            <a:r>
              <a:rPr lang="pt-BR" dirty="0">
                <a:latin typeface="Arial Rounded MT Bold" panose="020F0704030504030204" pitchFamily="34" charset="0"/>
              </a:rPr>
              <a:t> de </a:t>
            </a:r>
            <a:r>
              <a:rPr lang="pt-BR" dirty="0" err="1">
                <a:latin typeface="Arial Rounded MT Bold" panose="020F0704030504030204" pitchFamily="34" charset="0"/>
              </a:rPr>
              <a:t>python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70E5161-D797-1604-990A-6184F6EFB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116" y="1061953"/>
            <a:ext cx="7477496" cy="478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58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9079AE5-BBD4-D70C-173D-61C1F893D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8150" y="724395"/>
            <a:ext cx="10379033" cy="5735782"/>
          </a:xfrm>
        </p:spPr>
        <p:txBody>
          <a:bodyPr numCol="1">
            <a:normAutofit fontScale="92500" lnSpcReduction="10000"/>
          </a:bodyPr>
          <a:lstStyle/>
          <a:p>
            <a:r>
              <a:rPr lang="es-ES" sz="2800" dirty="0">
                <a:latin typeface="Aptos Narrow" panose="020B0004020202020204" pitchFamily="34" charset="0"/>
              </a:rPr>
              <a:t>Principales Hitos en la Evolución de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Python 1.0 (Enero de 1994).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Python 2.0 (Octubre de 2000).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Python 3.0 (Diciembre de 2008).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Filosofía de Python.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Python en la Actualidad.</a:t>
            </a:r>
          </a:p>
          <a:p>
            <a:endParaRPr lang="es-ES" sz="2800" dirty="0">
              <a:latin typeface="Aptos Narrow" panose="020B0004020202020204" pitchFamily="34" charset="0"/>
            </a:endParaRPr>
          </a:p>
          <a:p>
            <a:endParaRPr lang="es-ES" sz="2800" dirty="0">
              <a:latin typeface="Aptos Narrow" panose="020B0004020202020204" pitchFamily="34" charset="0"/>
            </a:endParaRPr>
          </a:p>
          <a:p>
            <a:endParaRPr lang="es-ES" sz="2800" dirty="0">
              <a:latin typeface="Aptos Narrow" panose="020B0004020202020204" pitchFamily="34" charset="0"/>
            </a:endParaRPr>
          </a:p>
          <a:p>
            <a:r>
              <a:rPr lang="es-ES" sz="2800" dirty="0">
                <a:latin typeface="Aptos Narrow" panose="020B0004020202020204" pitchFamily="34" charset="0"/>
              </a:rPr>
              <a:t>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19C34C1-995F-3CD3-F660-C0B173C8D672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1.1 Historia y </a:t>
            </a:r>
            <a:r>
              <a:rPr lang="pt-BR" dirty="0" err="1">
                <a:latin typeface="Arial Rounded MT Bold" panose="020F0704030504030204" pitchFamily="34" charset="0"/>
              </a:rPr>
              <a:t>evolución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11C8D4-0B05-07E8-468A-58EDA210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91" y="4114800"/>
            <a:ext cx="117919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20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9079AE5-BBD4-D70C-173D-61C1F893D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400" y="724395"/>
            <a:ext cx="11277600" cy="5735782"/>
          </a:xfrm>
        </p:spPr>
        <p:txBody>
          <a:bodyPr numCol="2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Desarrollo Web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Ciencia de datos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Desarrollo de software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Automatización y scripting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Desarrollo de videojuegos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Seguridad informática y “</a:t>
            </a:r>
            <a:r>
              <a:rPr lang="es-ES" sz="2800" dirty="0" err="1">
                <a:latin typeface="Aptos Narrow" panose="020B0004020202020204" pitchFamily="34" charset="0"/>
              </a:rPr>
              <a:t>pentesting</a:t>
            </a:r>
            <a:r>
              <a:rPr lang="es-ES" sz="2800" dirty="0">
                <a:latin typeface="Aptos Narrow" panose="020B0004020202020204" pitchFamily="34" charset="0"/>
              </a:rPr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Inteligencia artificial y aprendizaje automático.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Educación e investigación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Computación científica y de ingeniería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Ingeniería de datos.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19C34C1-995F-3CD3-F660-C0B173C8D672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1.1 </a:t>
            </a:r>
            <a:r>
              <a:rPr lang="pt-BR" dirty="0" err="1">
                <a:latin typeface="Arial Rounded MT Bold" panose="020F0704030504030204" pitchFamily="34" charset="0"/>
              </a:rPr>
              <a:t>Areas</a:t>
            </a:r>
            <a:r>
              <a:rPr lang="pt-BR" dirty="0">
                <a:latin typeface="Arial Rounded MT Bold" panose="020F0704030504030204" pitchFamily="34" charset="0"/>
              </a:rPr>
              <a:t> de experto </a:t>
            </a:r>
            <a:r>
              <a:rPr lang="pt-BR" dirty="0" err="1">
                <a:latin typeface="Arial Rounded MT Bold" panose="020F0704030504030204" pitchFamily="34" charset="0"/>
              </a:rPr>
              <a:t>en</a:t>
            </a:r>
            <a:r>
              <a:rPr lang="pt-BR" dirty="0">
                <a:latin typeface="Arial Rounded MT Bold" panose="020F0704030504030204" pitchFamily="34" charset="0"/>
              </a:rPr>
              <a:t> </a:t>
            </a:r>
            <a:r>
              <a:rPr lang="pt-BR" dirty="0" err="1">
                <a:latin typeface="Arial Rounded MT Bold" panose="020F0704030504030204" pitchFamily="34" charset="0"/>
              </a:rPr>
              <a:t>python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01D201-0BE1-C229-4113-BC17B011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308" y="3093522"/>
            <a:ext cx="4655127" cy="37179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374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9079AE5-BBD4-D70C-173D-61C1F893D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400" y="724395"/>
            <a:ext cx="11277600" cy="5735782"/>
          </a:xfrm>
        </p:spPr>
        <p:txBody>
          <a:bodyPr numCol="1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Instalar </a:t>
            </a:r>
            <a:r>
              <a:rPr lang="es-ES" sz="2800" dirty="0" err="1">
                <a:latin typeface="Aptos Narrow" panose="020B0004020202020204" pitchFamily="34" charset="0"/>
              </a:rPr>
              <a:t>python</a:t>
            </a:r>
            <a:endParaRPr lang="es-ES" sz="2800" dirty="0">
              <a:latin typeface="Aptos Narrow" panose="020B00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Instalar </a:t>
            </a:r>
            <a:r>
              <a:rPr lang="es-ES" sz="2800" dirty="0" err="1">
                <a:latin typeface="Aptos Narrow" panose="020B0004020202020204" pitchFamily="34" charset="0"/>
              </a:rPr>
              <a:t>jupyter</a:t>
            </a:r>
            <a:endParaRPr lang="es-ES" sz="2800" dirty="0">
              <a:latin typeface="Aptos Narrow" panose="020B00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Primeros pasos en </a:t>
            </a:r>
            <a:r>
              <a:rPr lang="es-ES" sz="2800" dirty="0" err="1">
                <a:latin typeface="Aptos Narrow" panose="020B0004020202020204" pitchFamily="34" charset="0"/>
              </a:rPr>
              <a:t>jupyter</a:t>
            </a:r>
            <a:endParaRPr lang="es-ES" sz="2800" dirty="0">
              <a:latin typeface="Aptos Narrow" panose="020B0004020202020204" pitchFamily="34" charset="0"/>
            </a:endParaRPr>
          </a:p>
          <a:p>
            <a:r>
              <a:rPr lang="es-ES" sz="2800" b="1" dirty="0" err="1">
                <a:latin typeface="Aptos Narrow" panose="020B0004020202020204" pitchFamily="34" charset="0"/>
              </a:rPr>
              <a:t>Jupyter</a:t>
            </a:r>
            <a:r>
              <a:rPr lang="es-ES" sz="2800" dirty="0">
                <a:latin typeface="Aptos Narrow" panose="020B0004020202020204" pitchFamily="34" charset="0"/>
              </a:rPr>
              <a:t> es una aplicación web de código abierto que permite crear y compartir documentos que contienen código en vivo, ecuaciones, visualizaciones y texto. Es una herramienta para la ciencia de datos, la computación científica, los tutoriales de programación, y la educación. El nombre "</a:t>
            </a:r>
            <a:r>
              <a:rPr lang="es-ES" sz="2800" dirty="0" err="1">
                <a:latin typeface="Aptos Narrow" panose="020B0004020202020204" pitchFamily="34" charset="0"/>
              </a:rPr>
              <a:t>Jupyter</a:t>
            </a:r>
            <a:r>
              <a:rPr lang="es-ES" sz="2800" dirty="0">
                <a:latin typeface="Aptos Narrow" panose="020B0004020202020204" pitchFamily="34" charset="0"/>
              </a:rPr>
              <a:t>" es un acrónimo que hace honor a los lenguajes de programación que inicialmente soportaba: Julia, Python, y R, aunque ahora es compatible con muchos más.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>
              <a:latin typeface="Aptos Narrow" panose="020B0004020202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19C34C1-995F-3CD3-F660-C0B173C8D672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1.2 </a:t>
            </a:r>
            <a:r>
              <a:rPr lang="pt-BR" dirty="0" err="1">
                <a:latin typeface="Arial Rounded MT Bold" panose="020F0704030504030204" pitchFamily="34" charset="0"/>
              </a:rPr>
              <a:t>instalación</a:t>
            </a:r>
            <a:r>
              <a:rPr lang="pt-BR" dirty="0">
                <a:latin typeface="Arial Rounded MT Bold" panose="020F0704030504030204" pitchFamily="34" charset="0"/>
              </a:rPr>
              <a:t> y </a:t>
            </a:r>
            <a:r>
              <a:rPr lang="pt-BR" dirty="0" err="1">
                <a:latin typeface="Arial Rounded MT Bold" panose="020F0704030504030204" pitchFamily="34" charset="0"/>
              </a:rPr>
              <a:t>configuración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7FB6A6-74F5-572A-B34E-EC89D49E6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485" y="744292"/>
            <a:ext cx="1584049" cy="18365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E94F4C2-CA3D-5A29-32EB-EBC7A49E8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727" y="744292"/>
            <a:ext cx="4339997" cy="205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31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9079AE5-BBD4-D70C-173D-61C1F893D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400" y="1187531"/>
            <a:ext cx="11277600" cy="5670469"/>
          </a:xfrm>
        </p:spPr>
        <p:txBody>
          <a:bodyPr numCol="2"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Números y operaciones básicas.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Variables numéricas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Ejercicio #1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Textos ( cadenas, </a:t>
            </a:r>
            <a:r>
              <a:rPr lang="es-ES" sz="2800" dirty="0" err="1">
                <a:latin typeface="Aptos Narrow" panose="020B0004020202020204" pitchFamily="34" charset="0"/>
              </a:rPr>
              <a:t>strings</a:t>
            </a:r>
            <a:r>
              <a:rPr lang="es-ES" sz="2800" dirty="0">
                <a:latin typeface="Aptos Narrow" panose="020B0004020202020204" pitchFamily="34" charset="0"/>
              </a:rPr>
              <a:t> 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Ejercicio #2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Mas textos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Ejercicio #3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Listas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Ejercicio #4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Input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Operadores. Son cálculos que se realizan usando 2 argumentos (operandos).   + - / * 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Expresiones: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600" dirty="0">
                <a:latin typeface="Aptos Narrow" panose="020B0004020202020204" pitchFamily="34" charset="0"/>
              </a:rPr>
              <a:t>Aritméticas: 2 + 5    2.5 * 2    10/2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600" dirty="0">
                <a:latin typeface="Aptos Narrow" panose="020B0004020202020204" pitchFamily="34" charset="0"/>
              </a:rPr>
              <a:t>Algebraicas: radio * 3.14   (n1+n2)/2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600" dirty="0">
                <a:latin typeface="Aptos Narrow" panose="020B0004020202020204" pitchFamily="34" charset="0"/>
              </a:rPr>
              <a:t>Relacionales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5 </a:t>
            </a:r>
            <a:r>
              <a:rPr lang="en-US" sz="2400" dirty="0">
                <a:latin typeface="Aptos Narrow" panose="020B0004020202020204" pitchFamily="34" charset="0"/>
              </a:rPr>
              <a:t>&lt; 10      2==2    3&gt;1    4!=5</a:t>
            </a:r>
            <a:endParaRPr lang="es-ES" sz="2400" dirty="0">
              <a:latin typeface="Aptos Narrow" panose="020B0004020202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19C34C1-995F-3CD3-F660-C0B173C8D672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1.3 </a:t>
            </a:r>
            <a:r>
              <a:rPr lang="pt-BR" dirty="0" err="1">
                <a:latin typeface="Arial Rounded MT Bold" panose="020F0704030504030204" pitchFamily="34" charset="0"/>
              </a:rPr>
              <a:t>Sintaxis</a:t>
            </a:r>
            <a:r>
              <a:rPr lang="pt-BR" dirty="0">
                <a:latin typeface="Arial Rounded MT Bold" panose="020F0704030504030204" pitchFamily="34" charset="0"/>
              </a:rPr>
              <a:t> básica: </a:t>
            </a:r>
            <a:r>
              <a:rPr lang="pt-BR" dirty="0" err="1">
                <a:latin typeface="Arial Rounded MT Bold" panose="020F0704030504030204" pitchFamily="34" charset="0"/>
              </a:rPr>
              <a:t>variables</a:t>
            </a:r>
            <a:r>
              <a:rPr lang="pt-BR" dirty="0">
                <a:latin typeface="Arial Rounded MT Bold" panose="020F0704030504030204" pitchFamily="34" charset="0"/>
              </a:rPr>
              <a:t>, tipos DE DATOS BASICOS y operadores</a:t>
            </a:r>
            <a:endParaRPr lang="en-US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0077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7573</TotalTime>
  <Words>1207</Words>
  <Application>Microsoft Office PowerPoint</Application>
  <PresentationFormat>Panorámica</PresentationFormat>
  <Paragraphs>378</Paragraphs>
  <Slides>25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Aptos Narrow</vt:lpstr>
      <vt:lpstr>Arial</vt:lpstr>
      <vt:lpstr>Arial Narrow</vt:lpstr>
      <vt:lpstr>Arial Rounded MT Bold</vt:lpstr>
      <vt:lpstr>Calibri</vt:lpstr>
      <vt:lpstr>Tw Cen MT</vt:lpstr>
      <vt:lpstr>Circuito</vt:lpstr>
      <vt:lpstr>Curso de python</vt:lpstr>
      <vt:lpstr>Temario del curso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de python</dc:title>
  <dc:creator>vboxuser</dc:creator>
  <cp:lastModifiedBy>vboxuser</cp:lastModifiedBy>
  <cp:revision>51</cp:revision>
  <dcterms:created xsi:type="dcterms:W3CDTF">2024-04-07T18:18:41Z</dcterms:created>
  <dcterms:modified xsi:type="dcterms:W3CDTF">2024-09-02T03:12:18Z</dcterms:modified>
</cp:coreProperties>
</file>